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Intro" charset="1" panose="02000000000000000000"/>
      <p:regular r:id="rId18"/>
    </p:embeddedFont>
    <p:embeddedFont>
      <p:font typeface="Roboto Mono" charset="1" panose="00000000000000000000"/>
      <p:regular r:id="rId19"/>
    </p:embeddedFont>
    <p:embeddedFont>
      <p:font typeface="Poppins" charset="1" panose="00000500000000000000"/>
      <p:regular r:id="rId23"/>
    </p:embeddedFont>
    <p:embeddedFont>
      <p:font typeface="Poppins Bold" charset="1" panose="000008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fonts/font23.fntdata" Type="http://schemas.openxmlformats.org/officeDocument/2006/relationships/font"/><Relationship Id="rId24" Target="notesSlides/notesSlide2.xml" Type="http://schemas.openxmlformats.org/officeDocument/2006/relationships/notesSlide"/><Relationship Id="rId25" Target="notesSlides/notesSlide3.xml" Type="http://schemas.openxmlformats.org/officeDocument/2006/relationships/notesSlide"/><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Talk about it's origins and why its effective.</a:t>
            </a:r>
          </a:p>
          <a:p>
            <a:r>
              <a:rPr lang="en-US"/>
              <a:t/>
            </a:r>
          </a:p>
          <a:p>
            <a:r>
              <a:rPr lang="en-US"/>
              <a:t>Example: Browser download, virusmaker days.</a:t>
            </a:r>
          </a:p>
          <a:p>
            <a:r>
              <a:rPr lang="en-US"/>
              <a:t/>
            </a:r>
          </a:p>
          <a:p>
            <a:r>
              <a:rPr lang="en-US"/>
              <a:t>Motivation: Extortion for financial or hacktivism.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Talk about ransomware chain.</a:t>
            </a:r>
          </a:p>
          <a:p>
            <a:r>
              <a:rPr lang="en-US"/>
              <a:t/>
            </a:r>
          </a:p>
          <a:p>
            <a:r>
              <a:rPr lang="en-US"/>
              <a:t/>
            </a:r>
          </a:p>
          <a:p>
            <a:r>
              <a:rPr lang="en-US"/>
              <a:t>Source image: https://umbrella.cisco.com/blog/cybersecurity-threat-spotlight-blackcat-ransomware-zingostealer-bumblebee-loader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Talk about ransomware chain.</a:t>
            </a:r>
          </a:p>
          <a:p>
            <a:r>
              <a:rPr lang="en-US"/>
              <a:t/>
            </a:r>
          </a:p>
          <a:p>
            <a:r>
              <a:rPr lang="en-US"/>
              <a:t/>
            </a:r>
          </a:p>
          <a:p>
            <a:r>
              <a:rPr lang="en-US"/>
              <a:t>Source image: https://umbrella.cisco.com/blog/cybersecurity-threat-spotlight-blackcat-ransomware-zingostealer-bumblebee-loader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Don't have access to latest malware but the previous versions are posted on Github.</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FUD=Fully Undetectable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Grunts are the same as agents or implants.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https://github.com/cobbr/Covenant"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https://github.com/0day2"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www.nomoreransom.org/en/decryption-tools.html"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https://attack.mitre.org/software/"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https://attack.mitre.org/software/S1071"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https://github.com/GhostPack/Rubeus" TargetMode="External" Type="http://schemas.openxmlformats.org/officeDocument/2006/relationships/hyperlink"/><Relationship Id="rId9" Target="https://attack.mitre.org/software/S1071"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770220" y="3188744"/>
            <a:ext cx="7037470" cy="6488547"/>
          </a:xfrm>
          <a:custGeom>
            <a:avLst/>
            <a:gdLst/>
            <a:ahLst/>
            <a:cxnLst/>
            <a:rect r="r" b="b" t="t" l="l"/>
            <a:pathLst>
              <a:path h="6488547" w="7037470">
                <a:moveTo>
                  <a:pt x="0" y="0"/>
                </a:moveTo>
                <a:lnTo>
                  <a:pt x="7037470" y="0"/>
                </a:lnTo>
                <a:lnTo>
                  <a:pt x="7037470" y="6488548"/>
                </a:lnTo>
                <a:lnTo>
                  <a:pt x="0" y="6488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35783" y="2526388"/>
            <a:ext cx="8223153" cy="4491648"/>
          </a:xfrm>
          <a:prstGeom prst="rect">
            <a:avLst/>
          </a:prstGeom>
        </p:spPr>
        <p:txBody>
          <a:bodyPr anchor="t" rtlCol="false" tIns="0" lIns="0" bIns="0" rIns="0">
            <a:spAutoFit/>
          </a:bodyPr>
          <a:lstStyle/>
          <a:p>
            <a:pPr algn="l" marL="0" indent="0" lvl="0">
              <a:lnSpc>
                <a:spcPts val="17899"/>
              </a:lnSpc>
            </a:pPr>
            <a:r>
              <a:rPr lang="en-US" sz="13458" spc="-1049">
                <a:solidFill>
                  <a:srgbClr val="06C892"/>
                </a:solidFill>
                <a:latin typeface="Intro"/>
                <a:ea typeface="Intro"/>
                <a:cs typeface="Intro"/>
                <a:sym typeface="Intro"/>
              </a:rPr>
              <a:t>RANSOM-WARE</a:t>
            </a:r>
          </a:p>
        </p:txBody>
      </p:sp>
      <p:grpSp>
        <p:nvGrpSpPr>
          <p:cNvPr name="Group 6" id="6"/>
          <p:cNvGrpSpPr/>
          <p:nvPr/>
        </p:nvGrpSpPr>
        <p:grpSpPr>
          <a:xfrm rot="0">
            <a:off x="1312718" y="7853868"/>
            <a:ext cx="4392025" cy="997612"/>
            <a:chOff x="0" y="0"/>
            <a:chExt cx="1156747" cy="262745"/>
          </a:xfrm>
        </p:grpSpPr>
        <p:sp>
          <p:nvSpPr>
            <p:cNvPr name="Freeform 7" id="7"/>
            <p:cNvSpPr/>
            <p:nvPr/>
          </p:nvSpPr>
          <p:spPr>
            <a:xfrm flipH="false" flipV="false" rot="0">
              <a:off x="0" y="0"/>
              <a:ext cx="1156747" cy="262745"/>
            </a:xfrm>
            <a:custGeom>
              <a:avLst/>
              <a:gdLst/>
              <a:ahLst/>
              <a:cxnLst/>
              <a:rect r="r" b="b" t="t" l="l"/>
              <a:pathLst>
                <a:path h="262745" w="1156747">
                  <a:moveTo>
                    <a:pt x="131373" y="0"/>
                  </a:moveTo>
                  <a:lnTo>
                    <a:pt x="1025375" y="0"/>
                  </a:lnTo>
                  <a:cubicBezTo>
                    <a:pt x="1097930" y="0"/>
                    <a:pt x="1156747" y="58818"/>
                    <a:pt x="1156747" y="131373"/>
                  </a:cubicBezTo>
                  <a:lnTo>
                    <a:pt x="1156747" y="131373"/>
                  </a:lnTo>
                  <a:cubicBezTo>
                    <a:pt x="1156747" y="203928"/>
                    <a:pt x="1097930" y="262745"/>
                    <a:pt x="1025375" y="262745"/>
                  </a:cubicBezTo>
                  <a:lnTo>
                    <a:pt x="131373" y="262745"/>
                  </a:lnTo>
                  <a:cubicBezTo>
                    <a:pt x="58818" y="262745"/>
                    <a:pt x="0" y="203928"/>
                    <a:pt x="0" y="131373"/>
                  </a:cubicBezTo>
                  <a:lnTo>
                    <a:pt x="0" y="131373"/>
                  </a:lnTo>
                  <a:cubicBezTo>
                    <a:pt x="0" y="58818"/>
                    <a:pt x="58818" y="0"/>
                    <a:pt x="131373" y="0"/>
                  </a:cubicBezTo>
                  <a:close/>
                </a:path>
              </a:pathLst>
            </a:custGeom>
            <a:solidFill>
              <a:srgbClr val="000000">
                <a:alpha val="0"/>
              </a:srgbClr>
            </a:solidFill>
            <a:ln w="38100" cap="rnd">
              <a:solidFill>
                <a:srgbClr val="FD696E"/>
              </a:solidFill>
              <a:prstDash val="solid"/>
              <a:round/>
            </a:ln>
          </p:spPr>
        </p:sp>
        <p:sp>
          <p:nvSpPr>
            <p:cNvPr name="TextBox 8" id="8"/>
            <p:cNvSpPr txBox="true"/>
            <p:nvPr/>
          </p:nvSpPr>
          <p:spPr>
            <a:xfrm>
              <a:off x="0" y="-66675"/>
              <a:ext cx="1156747" cy="329420"/>
            </a:xfrm>
            <a:prstGeom prst="rect">
              <a:avLst/>
            </a:prstGeom>
          </p:spPr>
          <p:txBody>
            <a:bodyPr anchor="ctr" rtlCol="false" tIns="50800" lIns="50800" bIns="50800" rIns="50800"/>
            <a:lstStyle/>
            <a:p>
              <a:pPr algn="ctr">
                <a:lnSpc>
                  <a:spcPts val="3295"/>
                </a:lnSpc>
              </a:pPr>
            </a:p>
          </p:txBody>
        </p:sp>
      </p:grpSp>
      <p:sp>
        <p:nvSpPr>
          <p:cNvPr name="AutoShape 9" id="9"/>
          <p:cNvSpPr/>
          <p:nvPr/>
        </p:nvSpPr>
        <p:spPr>
          <a:xfrm flipV="true">
            <a:off x="4691336" y="8352674"/>
            <a:ext cx="596327" cy="0"/>
          </a:xfrm>
          <a:prstGeom prst="line">
            <a:avLst/>
          </a:prstGeom>
          <a:ln cap="flat" w="38100">
            <a:solidFill>
              <a:srgbClr val="FFFFFF"/>
            </a:solidFill>
            <a:prstDash val="solid"/>
            <a:headEnd type="none" len="sm" w="sm"/>
            <a:tailEnd type="arrow" len="sm" w="med"/>
          </a:ln>
        </p:spPr>
      </p:sp>
      <p:sp>
        <p:nvSpPr>
          <p:cNvPr name="Freeform 10" id="10"/>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312718" y="6653707"/>
            <a:ext cx="8546218" cy="618494"/>
          </a:xfrm>
          <a:prstGeom prst="rect">
            <a:avLst/>
          </a:prstGeom>
        </p:spPr>
        <p:txBody>
          <a:bodyPr anchor="t" rtlCol="false" tIns="0" lIns="0" bIns="0" rIns="0">
            <a:spAutoFit/>
          </a:bodyPr>
          <a:lstStyle/>
          <a:p>
            <a:pPr algn="l">
              <a:lnSpc>
                <a:spcPts val="5022"/>
              </a:lnSpc>
              <a:spcBef>
                <a:spcPct val="0"/>
              </a:spcBef>
            </a:pPr>
            <a:r>
              <a:rPr lang="en-US" sz="3587" spc="107">
                <a:solidFill>
                  <a:srgbClr val="FFFFFF"/>
                </a:solidFill>
                <a:latin typeface="Roboto Mono"/>
                <a:ea typeface="Roboto Mono"/>
                <a:cs typeface="Roboto Mono"/>
                <a:sym typeface="Roboto Mono"/>
              </a:rPr>
              <a:t>Internal analysis</a:t>
            </a:r>
          </a:p>
        </p:txBody>
      </p:sp>
      <p:sp>
        <p:nvSpPr>
          <p:cNvPr name="TextBox 12" id="12"/>
          <p:cNvSpPr txBox="true"/>
          <p:nvPr/>
        </p:nvSpPr>
        <p:spPr>
          <a:xfrm rot="0">
            <a:off x="1312718" y="7971005"/>
            <a:ext cx="3425134" cy="613726"/>
          </a:xfrm>
          <a:prstGeom prst="rect">
            <a:avLst/>
          </a:prstGeom>
        </p:spPr>
        <p:txBody>
          <a:bodyPr anchor="t" rtlCol="false" tIns="0" lIns="0" bIns="0" rIns="0">
            <a:spAutoFit/>
          </a:bodyPr>
          <a:lstStyle/>
          <a:p>
            <a:pPr algn="ctr" marL="0" indent="0" lvl="0">
              <a:lnSpc>
                <a:spcPts val="5022"/>
              </a:lnSpc>
              <a:spcBef>
                <a:spcPct val="0"/>
              </a:spcBef>
            </a:pPr>
            <a:r>
              <a:rPr lang="en-US" sz="3587" spc="107" strike="noStrike" u="none">
                <a:solidFill>
                  <a:srgbClr val="06C892"/>
                </a:solidFill>
                <a:latin typeface="Roboto Mono"/>
                <a:ea typeface="Roboto Mono"/>
                <a:cs typeface="Roboto Mono"/>
                <a:sym typeface="Roboto Mono"/>
              </a:rPr>
              <a:t>Start Now</a:t>
            </a:r>
          </a:p>
        </p:txBody>
      </p:sp>
      <p:sp>
        <p:nvSpPr>
          <p:cNvPr name="TextBox 13" id="13"/>
          <p:cNvSpPr txBox="true"/>
          <p:nvPr/>
        </p:nvSpPr>
        <p:spPr>
          <a:xfrm rot="0">
            <a:off x="1874699" y="1031561"/>
            <a:ext cx="3077564" cy="501592"/>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STEVEN 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9512080" y="9520716"/>
            <a:ext cx="6492240" cy="0"/>
          </a:xfrm>
          <a:prstGeom prst="line">
            <a:avLst/>
          </a:prstGeom>
          <a:ln cap="flat" w="38100">
            <a:solidFill>
              <a:srgbClr val="FFFFFF"/>
            </a:solidFill>
            <a:prstDash val="solid"/>
            <a:headEnd type="none" len="sm" w="sm"/>
            <a:tailEnd type="arrow" len="sm" w="med"/>
          </a:ln>
        </p:spPr>
      </p:sp>
      <p:sp>
        <p:nvSpPr>
          <p:cNvPr name="Freeform 6" id="6"/>
          <p:cNvSpPr/>
          <p:nvPr/>
        </p:nvSpPr>
        <p:spPr>
          <a:xfrm flipH="false" flipV="false" rot="0">
            <a:off x="10564404" y="2909051"/>
            <a:ext cx="5364972" cy="6252881"/>
          </a:xfrm>
          <a:custGeom>
            <a:avLst/>
            <a:gdLst/>
            <a:ahLst/>
            <a:cxnLst/>
            <a:rect r="r" b="b" t="t" l="l"/>
            <a:pathLst>
              <a:path h="6252881" w="5364972">
                <a:moveTo>
                  <a:pt x="0" y="0"/>
                </a:moveTo>
                <a:lnTo>
                  <a:pt x="5364972" y="0"/>
                </a:lnTo>
                <a:lnTo>
                  <a:pt x="5364972" y="6252881"/>
                </a:lnTo>
                <a:lnTo>
                  <a:pt x="0" y="62528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874407" y="1027526"/>
            <a:ext cx="3101134" cy="505628"/>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DEMO</a:t>
            </a:r>
          </a:p>
        </p:txBody>
      </p:sp>
      <p:sp>
        <p:nvSpPr>
          <p:cNvPr name="TextBox 8" id="8"/>
          <p:cNvSpPr txBox="true"/>
          <p:nvPr/>
        </p:nvSpPr>
        <p:spPr>
          <a:xfrm rot="0">
            <a:off x="10269129" y="990600"/>
            <a:ext cx="6990171" cy="413065"/>
          </a:xfrm>
          <a:prstGeom prst="rect">
            <a:avLst/>
          </a:prstGeom>
        </p:spPr>
        <p:txBody>
          <a:bodyPr anchor="t" rtlCol="false" tIns="0" lIns="0" bIns="0" rIns="0">
            <a:spAutoFit/>
          </a:bodyPr>
          <a:lstStyle/>
          <a:p>
            <a:pPr algn="r">
              <a:lnSpc>
                <a:spcPts val="3482"/>
              </a:lnSpc>
              <a:spcBef>
                <a:spcPct val="0"/>
              </a:spcBef>
            </a:pPr>
            <a:r>
              <a:rPr lang="en-US" sz="2487" spc="74" u="sng">
                <a:solidFill>
                  <a:srgbClr val="FFFFFF"/>
                </a:solidFill>
                <a:latin typeface="Roboto Mono"/>
                <a:ea typeface="Roboto Mono"/>
                <a:cs typeface="Roboto Mono"/>
                <a:sym typeface="Roboto Mono"/>
                <a:hlinkClick r:id="rId9" tooltip="https://github.com/cobbr/Covenant"/>
              </a:rPr>
              <a:t>https://github.com/cobbr/Covenant</a:t>
            </a:r>
          </a:p>
        </p:txBody>
      </p:sp>
      <p:sp>
        <p:nvSpPr>
          <p:cNvPr name="TextBox 9" id="9"/>
          <p:cNvSpPr txBox="true"/>
          <p:nvPr/>
        </p:nvSpPr>
        <p:spPr>
          <a:xfrm rot="0">
            <a:off x="1874407" y="3049553"/>
            <a:ext cx="8394722" cy="1021942"/>
          </a:xfrm>
          <a:prstGeom prst="rect">
            <a:avLst/>
          </a:prstGeom>
        </p:spPr>
        <p:txBody>
          <a:bodyPr anchor="t" rtlCol="false" tIns="0" lIns="0" bIns="0" rIns="0">
            <a:spAutoFit/>
          </a:bodyPr>
          <a:lstStyle/>
          <a:p>
            <a:pPr algn="l" marL="0" indent="0" lvl="0">
              <a:lnSpc>
                <a:spcPts val="8217"/>
              </a:lnSpc>
            </a:pPr>
            <a:r>
              <a:rPr lang="en-US" sz="6178" spc="-481">
                <a:solidFill>
                  <a:srgbClr val="06C892"/>
                </a:solidFill>
                <a:latin typeface="Intro"/>
                <a:ea typeface="Intro"/>
                <a:cs typeface="Intro"/>
                <a:sym typeface="Intro"/>
              </a:rPr>
              <a:t>COVENANT</a:t>
            </a:r>
          </a:p>
        </p:txBody>
      </p:sp>
      <p:grpSp>
        <p:nvGrpSpPr>
          <p:cNvPr name="Group 10" id="10"/>
          <p:cNvGrpSpPr/>
          <p:nvPr/>
        </p:nvGrpSpPr>
        <p:grpSpPr>
          <a:xfrm rot="0">
            <a:off x="1874407" y="4397607"/>
            <a:ext cx="47625" cy="4211317"/>
            <a:chOff x="0" y="0"/>
            <a:chExt cx="12543" cy="1109154"/>
          </a:xfrm>
        </p:grpSpPr>
        <p:sp>
          <p:nvSpPr>
            <p:cNvPr name="Freeform 11" id="11"/>
            <p:cNvSpPr/>
            <p:nvPr/>
          </p:nvSpPr>
          <p:spPr>
            <a:xfrm flipH="false" flipV="false" rot="0">
              <a:off x="0" y="0"/>
              <a:ext cx="12543" cy="1109154"/>
            </a:xfrm>
            <a:custGeom>
              <a:avLst/>
              <a:gdLst/>
              <a:ahLst/>
              <a:cxnLst/>
              <a:rect r="r" b="b" t="t" l="l"/>
              <a:pathLst>
                <a:path h="1109154" w="12543">
                  <a:moveTo>
                    <a:pt x="0" y="0"/>
                  </a:moveTo>
                  <a:lnTo>
                    <a:pt x="12543" y="0"/>
                  </a:lnTo>
                  <a:lnTo>
                    <a:pt x="12543" y="1109154"/>
                  </a:lnTo>
                  <a:lnTo>
                    <a:pt x="0" y="1109154"/>
                  </a:lnTo>
                  <a:close/>
                </a:path>
              </a:pathLst>
            </a:custGeom>
            <a:solidFill>
              <a:srgbClr val="FD696E"/>
            </a:solidFill>
          </p:spPr>
        </p:sp>
        <p:sp>
          <p:nvSpPr>
            <p:cNvPr name="TextBox 12" id="12"/>
            <p:cNvSpPr txBox="true"/>
            <p:nvPr/>
          </p:nvSpPr>
          <p:spPr>
            <a:xfrm>
              <a:off x="0" y="-38100"/>
              <a:ext cx="12543" cy="1147254"/>
            </a:xfrm>
            <a:prstGeom prst="rect">
              <a:avLst/>
            </a:prstGeom>
          </p:spPr>
          <p:txBody>
            <a:bodyPr anchor="ctr" rtlCol="false" tIns="50800" lIns="50800" bIns="50800" rIns="50800"/>
            <a:lstStyle/>
            <a:p>
              <a:pPr algn="ctr">
                <a:lnSpc>
                  <a:spcPts val="3482"/>
                </a:lnSpc>
              </a:pPr>
            </a:p>
          </p:txBody>
        </p:sp>
      </p:grpSp>
      <p:sp>
        <p:nvSpPr>
          <p:cNvPr name="TextBox 13" id="13"/>
          <p:cNvSpPr txBox="true"/>
          <p:nvPr/>
        </p:nvSpPr>
        <p:spPr>
          <a:xfrm rot="0">
            <a:off x="2218270" y="4867027"/>
            <a:ext cx="7637673" cy="4200524"/>
          </a:xfrm>
          <a:prstGeom prst="rect">
            <a:avLst/>
          </a:prstGeom>
        </p:spPr>
        <p:txBody>
          <a:bodyPr anchor="t" rtlCol="false" tIns="0" lIns="0" bIns="0" rIns="0">
            <a:spAutoFit/>
          </a:bodyPr>
          <a:lstStyle/>
          <a:p>
            <a:pPr algn="l">
              <a:lnSpc>
                <a:spcPts val="3000"/>
              </a:lnSpc>
            </a:pPr>
            <a:r>
              <a:rPr lang="en-US" sz="2000">
                <a:solidFill>
                  <a:srgbClr val="FFFFFF">
                    <a:alpha val="57647"/>
                  </a:srgbClr>
                </a:solidFill>
                <a:latin typeface="Poppins"/>
                <a:ea typeface="Poppins"/>
                <a:cs typeface="Poppins"/>
                <a:sym typeface="Poppins"/>
              </a:rPr>
              <a:t> • </a:t>
            </a:r>
            <a:r>
              <a:rPr lang="en-US" sz="2000">
                <a:solidFill>
                  <a:srgbClr val="FFFFFF">
                    <a:alpha val="57647"/>
                  </a:srgbClr>
                </a:solidFill>
                <a:latin typeface="Poppins Bold"/>
                <a:ea typeface="Poppins Bold"/>
                <a:cs typeface="Poppins Bold"/>
                <a:sym typeface="Poppins Bold"/>
              </a:rPr>
              <a:t>C2 Infrastructure:</a:t>
            </a:r>
            <a:r>
              <a:rPr lang="en-US" sz="2000">
                <a:solidFill>
                  <a:srgbClr val="FFFFFF">
                    <a:alpha val="57647"/>
                  </a:srgbClr>
                </a:solidFill>
                <a:latin typeface="Poppins"/>
                <a:ea typeface="Poppins"/>
                <a:cs typeface="Poppins"/>
                <a:sym typeface="Poppins"/>
              </a:rPr>
              <a:t> Establishes and manages command and control for penetration testing.</a:t>
            </a:r>
          </a:p>
          <a:p>
            <a:pPr algn="l">
              <a:lnSpc>
                <a:spcPts val="3000"/>
              </a:lnSpc>
            </a:pPr>
            <a:r>
              <a:rPr lang="en-US" sz="2000">
                <a:solidFill>
                  <a:srgbClr val="FFFFFF">
                    <a:alpha val="57647"/>
                  </a:srgbClr>
                </a:solidFill>
                <a:latin typeface="Poppins"/>
                <a:ea typeface="Poppins"/>
                <a:cs typeface="Poppins"/>
                <a:sym typeface="Poppins"/>
              </a:rPr>
              <a:t> • </a:t>
            </a:r>
            <a:r>
              <a:rPr lang="en-US" sz="2000">
                <a:solidFill>
                  <a:srgbClr val="FFFFFF">
                    <a:alpha val="57647"/>
                  </a:srgbClr>
                </a:solidFill>
                <a:latin typeface="Poppins Bold"/>
                <a:ea typeface="Poppins Bold"/>
                <a:cs typeface="Poppins Bold"/>
                <a:sym typeface="Poppins Bold"/>
              </a:rPr>
              <a:t>Multi-Platform Support</a:t>
            </a:r>
            <a:r>
              <a:rPr lang="en-US" sz="2000">
                <a:solidFill>
                  <a:srgbClr val="FFFFFF">
                    <a:alpha val="57647"/>
                  </a:srgbClr>
                </a:solidFill>
                <a:latin typeface="Poppins"/>
                <a:ea typeface="Poppins"/>
                <a:cs typeface="Poppins"/>
                <a:sym typeface="Poppins"/>
              </a:rPr>
              <a:t>: Compatible with Windows, macOS, and Linux.</a:t>
            </a:r>
          </a:p>
          <a:p>
            <a:pPr algn="l">
              <a:lnSpc>
                <a:spcPts val="3000"/>
              </a:lnSpc>
            </a:pPr>
            <a:r>
              <a:rPr lang="en-US" sz="2000">
                <a:solidFill>
                  <a:srgbClr val="FFFFFF">
                    <a:alpha val="57647"/>
                  </a:srgbClr>
                </a:solidFill>
                <a:latin typeface="Poppins"/>
                <a:ea typeface="Poppins"/>
                <a:cs typeface="Poppins"/>
                <a:sym typeface="Poppins"/>
              </a:rPr>
              <a:t> • </a:t>
            </a:r>
            <a:r>
              <a:rPr lang="en-US" sz="2000">
                <a:solidFill>
                  <a:srgbClr val="FFFFFF">
                    <a:alpha val="57647"/>
                  </a:srgbClr>
                </a:solidFill>
                <a:latin typeface="Poppins Bold"/>
                <a:ea typeface="Poppins Bold"/>
                <a:cs typeface="Poppins Bold"/>
                <a:sym typeface="Poppins Bold"/>
              </a:rPr>
              <a:t>Grunt Management</a:t>
            </a:r>
            <a:r>
              <a:rPr lang="en-US" sz="2000">
                <a:solidFill>
                  <a:srgbClr val="FFFFFF">
                    <a:alpha val="57647"/>
                  </a:srgbClr>
                </a:solidFill>
                <a:latin typeface="Poppins"/>
                <a:ea typeface="Poppins"/>
                <a:cs typeface="Poppins"/>
                <a:sym typeface="Poppins"/>
              </a:rPr>
              <a:t>: Executes and controls commands on compromised systems.</a:t>
            </a:r>
          </a:p>
          <a:p>
            <a:pPr algn="l">
              <a:lnSpc>
                <a:spcPts val="3000"/>
              </a:lnSpc>
            </a:pPr>
            <a:r>
              <a:rPr lang="en-US" sz="2000">
                <a:solidFill>
                  <a:srgbClr val="FFFFFF">
                    <a:alpha val="57647"/>
                  </a:srgbClr>
                </a:solidFill>
                <a:latin typeface="Poppins"/>
                <a:ea typeface="Poppins"/>
                <a:cs typeface="Poppins"/>
                <a:sym typeface="Poppins"/>
              </a:rPr>
              <a:t> • </a:t>
            </a:r>
            <a:r>
              <a:rPr lang="en-US" sz="2000">
                <a:solidFill>
                  <a:srgbClr val="FFFFFF">
                    <a:alpha val="57647"/>
                  </a:srgbClr>
                </a:solidFill>
                <a:latin typeface="Poppins Bold"/>
                <a:ea typeface="Poppins Bold"/>
                <a:cs typeface="Poppins Bold"/>
                <a:sym typeface="Poppins Bold"/>
              </a:rPr>
              <a:t>Modular and Extensible</a:t>
            </a:r>
            <a:r>
              <a:rPr lang="en-US" sz="2000">
                <a:solidFill>
                  <a:srgbClr val="FFFFFF">
                    <a:alpha val="57647"/>
                  </a:srgbClr>
                </a:solidFill>
                <a:latin typeface="Poppins"/>
                <a:ea typeface="Poppins"/>
                <a:cs typeface="Poppins"/>
                <a:sym typeface="Poppins"/>
              </a:rPr>
              <a:t>: Supports custom modules and payloads.</a:t>
            </a:r>
          </a:p>
          <a:p>
            <a:pPr algn="l">
              <a:lnSpc>
                <a:spcPts val="3000"/>
              </a:lnSpc>
            </a:pPr>
            <a:r>
              <a:rPr lang="en-US" sz="2000">
                <a:solidFill>
                  <a:srgbClr val="FFFFFF">
                    <a:alpha val="57647"/>
                  </a:srgbClr>
                </a:solidFill>
                <a:latin typeface="Poppins"/>
                <a:ea typeface="Poppins"/>
                <a:cs typeface="Poppins"/>
                <a:sym typeface="Poppins"/>
              </a:rPr>
              <a:t> • </a:t>
            </a:r>
            <a:r>
              <a:rPr lang="en-US" sz="2000">
                <a:solidFill>
                  <a:srgbClr val="FFFFFF">
                    <a:alpha val="57647"/>
                  </a:srgbClr>
                </a:solidFill>
                <a:latin typeface="Poppins Bold"/>
                <a:ea typeface="Poppins Bold"/>
                <a:cs typeface="Poppins Bold"/>
                <a:sym typeface="Poppins Bold"/>
              </a:rPr>
              <a:t>Secure Communication</a:t>
            </a:r>
            <a:r>
              <a:rPr lang="en-US" sz="2000">
                <a:solidFill>
                  <a:srgbClr val="FFFFFF">
                    <a:alpha val="57647"/>
                  </a:srgbClr>
                </a:solidFill>
                <a:latin typeface="Poppins"/>
                <a:ea typeface="Poppins"/>
                <a:cs typeface="Poppins"/>
                <a:sym typeface="Poppins"/>
              </a:rPr>
              <a:t>: Uses HTTPS and encryption for secure data transmission.</a:t>
            </a:r>
          </a:p>
          <a:p>
            <a:pPr algn="l">
              <a:lnSpc>
                <a:spcPts val="3000"/>
              </a:lnSpc>
            </a:pPr>
          </a:p>
        </p:txBody>
      </p:sp>
      <p:sp>
        <p:nvSpPr>
          <p:cNvPr name="TextBox 14" id="14"/>
          <p:cNvSpPr txBox="true"/>
          <p:nvPr/>
        </p:nvSpPr>
        <p:spPr>
          <a:xfrm rot="0">
            <a:off x="2218270" y="4210299"/>
            <a:ext cx="7293810" cy="446753"/>
          </a:xfrm>
          <a:prstGeom prst="rect">
            <a:avLst/>
          </a:prstGeom>
        </p:spPr>
        <p:txBody>
          <a:bodyPr anchor="t" rtlCol="false" tIns="0" lIns="0" bIns="0" rIns="0">
            <a:spAutoFit/>
          </a:bodyPr>
          <a:lstStyle/>
          <a:p>
            <a:pPr algn="l" marL="0" indent="0" lvl="0">
              <a:lnSpc>
                <a:spcPts val="3612"/>
              </a:lnSpc>
              <a:spcBef>
                <a:spcPct val="0"/>
              </a:spcBef>
            </a:pPr>
            <a:r>
              <a:rPr lang="en-US" sz="2580" spc="77">
                <a:solidFill>
                  <a:srgbClr val="FFFFFF"/>
                </a:solidFill>
                <a:latin typeface="Roboto Mono"/>
                <a:ea typeface="Roboto Mono"/>
                <a:cs typeface="Roboto Mono"/>
                <a:sym typeface="Roboto Mono"/>
              </a:rPr>
              <a:t>Covenant can: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30066" y="2475450"/>
            <a:ext cx="8027234" cy="7352946"/>
          </a:xfrm>
          <a:custGeom>
            <a:avLst/>
            <a:gdLst/>
            <a:ahLst/>
            <a:cxnLst/>
            <a:rect r="r" b="b" t="t" l="l"/>
            <a:pathLst>
              <a:path h="7352946" w="8027234">
                <a:moveTo>
                  <a:pt x="0" y="0"/>
                </a:moveTo>
                <a:lnTo>
                  <a:pt x="8027234" y="0"/>
                </a:lnTo>
                <a:lnTo>
                  <a:pt x="8027234" y="7352946"/>
                </a:lnTo>
                <a:lnTo>
                  <a:pt x="0" y="73529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874407" y="1027526"/>
            <a:ext cx="3101134" cy="505628"/>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DEMO</a:t>
            </a:r>
          </a:p>
        </p:txBody>
      </p:sp>
      <p:sp>
        <p:nvSpPr>
          <p:cNvPr name="TextBox 7" id="7"/>
          <p:cNvSpPr txBox="true"/>
          <p:nvPr/>
        </p:nvSpPr>
        <p:spPr>
          <a:xfrm rot="0">
            <a:off x="12367055" y="990600"/>
            <a:ext cx="4892245" cy="413065"/>
          </a:xfrm>
          <a:prstGeom prst="rect">
            <a:avLst/>
          </a:prstGeom>
        </p:spPr>
        <p:txBody>
          <a:bodyPr anchor="t" rtlCol="false" tIns="0" lIns="0" bIns="0" rIns="0">
            <a:spAutoFit/>
          </a:bodyPr>
          <a:lstStyle/>
          <a:p>
            <a:pPr algn="r">
              <a:lnSpc>
                <a:spcPts val="3482"/>
              </a:lnSpc>
              <a:spcBef>
                <a:spcPct val="0"/>
              </a:spcBef>
            </a:pPr>
            <a:r>
              <a:rPr lang="en-US" sz="2487" spc="74" u="sng">
                <a:solidFill>
                  <a:srgbClr val="FFFFFF"/>
                </a:solidFill>
                <a:latin typeface="Roboto Mono"/>
                <a:ea typeface="Roboto Mono"/>
                <a:cs typeface="Roboto Mono"/>
                <a:sym typeface="Roboto Mono"/>
                <a:hlinkClick r:id="rId8" tooltip="https://github.com/0day2"/>
              </a:rPr>
              <a:t>https://github.com/0day2</a:t>
            </a:r>
          </a:p>
        </p:txBody>
      </p:sp>
      <p:sp>
        <p:nvSpPr>
          <p:cNvPr name="TextBox 8" id="8"/>
          <p:cNvSpPr txBox="true"/>
          <p:nvPr/>
        </p:nvSpPr>
        <p:spPr>
          <a:xfrm rot="0">
            <a:off x="10204677" y="2480073"/>
            <a:ext cx="7294803" cy="2060167"/>
          </a:xfrm>
          <a:prstGeom prst="rect">
            <a:avLst/>
          </a:prstGeom>
        </p:spPr>
        <p:txBody>
          <a:bodyPr anchor="t" rtlCol="false" tIns="0" lIns="0" bIns="0" rIns="0">
            <a:spAutoFit/>
          </a:bodyPr>
          <a:lstStyle/>
          <a:p>
            <a:pPr algn="l" marL="0" indent="0" lvl="0">
              <a:lnSpc>
                <a:spcPts val="8217"/>
              </a:lnSpc>
            </a:pPr>
            <a:r>
              <a:rPr lang="en-US" sz="6178" spc="-481">
                <a:solidFill>
                  <a:srgbClr val="06C892"/>
                </a:solidFill>
                <a:latin typeface="Intro"/>
                <a:ea typeface="Intro"/>
                <a:cs typeface="Intro"/>
                <a:sym typeface="Intro"/>
              </a:rPr>
              <a:t>FUD-LOADER &amp; SAPHIRESTEALER</a:t>
            </a:r>
          </a:p>
        </p:txBody>
      </p:sp>
      <p:grpSp>
        <p:nvGrpSpPr>
          <p:cNvPr name="Group 9" id="9"/>
          <p:cNvGrpSpPr/>
          <p:nvPr/>
        </p:nvGrpSpPr>
        <p:grpSpPr>
          <a:xfrm rot="0">
            <a:off x="10242777" y="4933299"/>
            <a:ext cx="58812" cy="1621944"/>
            <a:chOff x="0" y="0"/>
            <a:chExt cx="15490" cy="427179"/>
          </a:xfrm>
        </p:grpSpPr>
        <p:sp>
          <p:nvSpPr>
            <p:cNvPr name="Freeform 10" id="10"/>
            <p:cNvSpPr/>
            <p:nvPr/>
          </p:nvSpPr>
          <p:spPr>
            <a:xfrm flipH="false" flipV="false" rot="0">
              <a:off x="0" y="0"/>
              <a:ext cx="15490" cy="427179"/>
            </a:xfrm>
            <a:custGeom>
              <a:avLst/>
              <a:gdLst/>
              <a:ahLst/>
              <a:cxnLst/>
              <a:rect r="r" b="b" t="t" l="l"/>
              <a:pathLst>
                <a:path h="427179" w="15490">
                  <a:moveTo>
                    <a:pt x="0" y="0"/>
                  </a:moveTo>
                  <a:lnTo>
                    <a:pt x="15490" y="0"/>
                  </a:lnTo>
                  <a:lnTo>
                    <a:pt x="15490" y="427179"/>
                  </a:lnTo>
                  <a:lnTo>
                    <a:pt x="0" y="427179"/>
                  </a:lnTo>
                  <a:close/>
                </a:path>
              </a:pathLst>
            </a:custGeom>
            <a:solidFill>
              <a:srgbClr val="FD696E"/>
            </a:solidFill>
          </p:spPr>
        </p:sp>
        <p:sp>
          <p:nvSpPr>
            <p:cNvPr name="TextBox 11" id="11"/>
            <p:cNvSpPr txBox="true"/>
            <p:nvPr/>
          </p:nvSpPr>
          <p:spPr>
            <a:xfrm>
              <a:off x="0" y="-38100"/>
              <a:ext cx="15490" cy="465279"/>
            </a:xfrm>
            <a:prstGeom prst="rect">
              <a:avLst/>
            </a:prstGeom>
          </p:spPr>
          <p:txBody>
            <a:bodyPr anchor="ctr" rtlCol="false" tIns="50800" lIns="50800" bIns="50800" rIns="50800"/>
            <a:lstStyle/>
            <a:p>
              <a:pPr algn="ctr">
                <a:lnSpc>
                  <a:spcPts val="3482"/>
                </a:lnSpc>
              </a:pPr>
            </a:p>
          </p:txBody>
        </p:sp>
      </p:grpSp>
      <p:sp>
        <p:nvSpPr>
          <p:cNvPr name="TextBox 12" id="12"/>
          <p:cNvSpPr txBox="true"/>
          <p:nvPr/>
        </p:nvSpPr>
        <p:spPr>
          <a:xfrm rot="0">
            <a:off x="10586640" y="5783719"/>
            <a:ext cx="5833154" cy="390524"/>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alpha val="57647"/>
                  </a:srgbClr>
                </a:solidFill>
                <a:latin typeface="Poppins"/>
                <a:ea typeface="Poppins"/>
                <a:cs typeface="Poppins"/>
                <a:sym typeface="Poppins"/>
              </a:rPr>
              <a:t>Use of silent process execution</a:t>
            </a:r>
          </a:p>
        </p:txBody>
      </p:sp>
      <p:sp>
        <p:nvSpPr>
          <p:cNvPr name="TextBox 13" id="13"/>
          <p:cNvSpPr txBox="true"/>
          <p:nvPr/>
        </p:nvSpPr>
        <p:spPr>
          <a:xfrm rot="0">
            <a:off x="10586640" y="4755515"/>
            <a:ext cx="5345280" cy="901890"/>
          </a:xfrm>
          <a:prstGeom prst="rect">
            <a:avLst/>
          </a:prstGeom>
        </p:spPr>
        <p:txBody>
          <a:bodyPr anchor="t" rtlCol="false" tIns="0" lIns="0" bIns="0" rIns="0">
            <a:spAutoFit/>
          </a:bodyPr>
          <a:lstStyle/>
          <a:p>
            <a:pPr algn="l" marL="0" indent="0" lvl="0">
              <a:lnSpc>
                <a:spcPts val="3612"/>
              </a:lnSpc>
              <a:spcBef>
                <a:spcPct val="0"/>
              </a:spcBef>
            </a:pPr>
            <a:r>
              <a:rPr lang="en-US" sz="2580" spc="77">
                <a:solidFill>
                  <a:srgbClr val="FFFFFF"/>
                </a:solidFill>
                <a:latin typeface="Roboto Mono"/>
                <a:ea typeface="Roboto Mono"/>
                <a:cs typeface="Roboto Mono"/>
                <a:sym typeface="Roboto Mono"/>
              </a:rPr>
              <a:t>Fully Undetecatable Loader</a:t>
            </a:r>
          </a:p>
        </p:txBody>
      </p:sp>
      <p:grpSp>
        <p:nvGrpSpPr>
          <p:cNvPr name="Group 14" id="14"/>
          <p:cNvGrpSpPr/>
          <p:nvPr/>
        </p:nvGrpSpPr>
        <p:grpSpPr>
          <a:xfrm rot="0">
            <a:off x="10242777" y="7173005"/>
            <a:ext cx="58812" cy="1621944"/>
            <a:chOff x="0" y="0"/>
            <a:chExt cx="15490" cy="427179"/>
          </a:xfrm>
        </p:grpSpPr>
        <p:sp>
          <p:nvSpPr>
            <p:cNvPr name="Freeform 15" id="15"/>
            <p:cNvSpPr/>
            <p:nvPr/>
          </p:nvSpPr>
          <p:spPr>
            <a:xfrm flipH="false" flipV="false" rot="0">
              <a:off x="0" y="0"/>
              <a:ext cx="15490" cy="427179"/>
            </a:xfrm>
            <a:custGeom>
              <a:avLst/>
              <a:gdLst/>
              <a:ahLst/>
              <a:cxnLst/>
              <a:rect r="r" b="b" t="t" l="l"/>
              <a:pathLst>
                <a:path h="427179" w="15490">
                  <a:moveTo>
                    <a:pt x="0" y="0"/>
                  </a:moveTo>
                  <a:lnTo>
                    <a:pt x="15490" y="0"/>
                  </a:lnTo>
                  <a:lnTo>
                    <a:pt x="15490" y="427179"/>
                  </a:lnTo>
                  <a:lnTo>
                    <a:pt x="0" y="427179"/>
                  </a:lnTo>
                  <a:close/>
                </a:path>
              </a:pathLst>
            </a:custGeom>
            <a:solidFill>
              <a:srgbClr val="FD696E"/>
            </a:solidFill>
          </p:spPr>
        </p:sp>
        <p:sp>
          <p:nvSpPr>
            <p:cNvPr name="TextBox 16" id="16"/>
            <p:cNvSpPr txBox="true"/>
            <p:nvPr/>
          </p:nvSpPr>
          <p:spPr>
            <a:xfrm>
              <a:off x="0" y="-38100"/>
              <a:ext cx="15490" cy="465279"/>
            </a:xfrm>
            <a:prstGeom prst="rect">
              <a:avLst/>
            </a:prstGeom>
          </p:spPr>
          <p:txBody>
            <a:bodyPr anchor="ctr" rtlCol="false" tIns="50800" lIns="50800" bIns="50800" rIns="50800"/>
            <a:lstStyle/>
            <a:p>
              <a:pPr algn="ctr">
                <a:lnSpc>
                  <a:spcPts val="3482"/>
                </a:lnSpc>
              </a:pPr>
            </a:p>
          </p:txBody>
        </p:sp>
      </p:grpSp>
      <p:sp>
        <p:nvSpPr>
          <p:cNvPr name="TextBox 17" id="17"/>
          <p:cNvSpPr txBox="true"/>
          <p:nvPr/>
        </p:nvSpPr>
        <p:spPr>
          <a:xfrm rot="0">
            <a:off x="10586640" y="7555352"/>
            <a:ext cx="5833154" cy="1152524"/>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alpha val="57647"/>
                  </a:srgbClr>
                </a:solidFill>
                <a:latin typeface="Poppins"/>
                <a:ea typeface="Poppins"/>
                <a:cs typeface="Poppins"/>
                <a:sym typeface="Poppins"/>
              </a:rPr>
              <a:t>Steals browser creds, database, specific files</a:t>
            </a:r>
          </a:p>
          <a:p>
            <a:pPr algn="l" marL="431805" indent="-215903" lvl="1">
              <a:lnSpc>
                <a:spcPts val="3000"/>
              </a:lnSpc>
              <a:buFont typeface="Arial"/>
              <a:buChar char="•"/>
            </a:pPr>
            <a:r>
              <a:rPr lang="en-US" sz="2000">
                <a:solidFill>
                  <a:srgbClr val="FFFFFF">
                    <a:alpha val="57647"/>
                  </a:srgbClr>
                </a:solidFill>
                <a:latin typeface="Poppins"/>
                <a:ea typeface="Poppins"/>
                <a:cs typeface="Poppins"/>
                <a:sym typeface="Poppins"/>
              </a:rPr>
              <a:t>Exfiltrates using email or Telegram.</a:t>
            </a:r>
          </a:p>
        </p:txBody>
      </p:sp>
      <p:sp>
        <p:nvSpPr>
          <p:cNvPr name="TextBox 18" id="18"/>
          <p:cNvSpPr txBox="true"/>
          <p:nvPr/>
        </p:nvSpPr>
        <p:spPr>
          <a:xfrm rot="0">
            <a:off x="10586640" y="6995221"/>
            <a:ext cx="5479168" cy="446753"/>
          </a:xfrm>
          <a:prstGeom prst="rect">
            <a:avLst/>
          </a:prstGeom>
        </p:spPr>
        <p:txBody>
          <a:bodyPr anchor="t" rtlCol="false" tIns="0" lIns="0" bIns="0" rIns="0">
            <a:spAutoFit/>
          </a:bodyPr>
          <a:lstStyle/>
          <a:p>
            <a:pPr algn="l" marL="0" indent="0" lvl="0">
              <a:lnSpc>
                <a:spcPts val="3612"/>
              </a:lnSpc>
              <a:spcBef>
                <a:spcPct val="0"/>
              </a:spcBef>
            </a:pPr>
            <a:r>
              <a:rPr lang="en-US" sz="2580" spc="77">
                <a:solidFill>
                  <a:srgbClr val="FFFFFF"/>
                </a:solidFill>
                <a:latin typeface="Roboto Mono"/>
                <a:ea typeface="Roboto Mono"/>
                <a:cs typeface="Roboto Mono"/>
                <a:sym typeface="Roboto Mono"/>
              </a:rPr>
              <a:t>SaphireStealer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26120" y="3179550"/>
            <a:ext cx="12600675" cy="4275021"/>
          </a:xfrm>
          <a:prstGeom prst="rect">
            <a:avLst/>
          </a:prstGeom>
        </p:spPr>
        <p:txBody>
          <a:bodyPr anchor="t" rtlCol="false" tIns="0" lIns="0" bIns="0" rIns="0">
            <a:spAutoFit/>
          </a:bodyPr>
          <a:lstStyle/>
          <a:p>
            <a:pPr algn="ctr" marL="0" indent="0" lvl="0">
              <a:lnSpc>
                <a:spcPts val="17018"/>
              </a:lnSpc>
            </a:pPr>
            <a:r>
              <a:rPr lang="en-US" sz="12795" spc="-998">
                <a:solidFill>
                  <a:srgbClr val="06C892"/>
                </a:solidFill>
                <a:latin typeface="Intro"/>
                <a:ea typeface="Intro"/>
                <a:cs typeface="Intro"/>
                <a:sym typeface="Intro"/>
              </a:rPr>
              <a:t>THANK YOU FOR ATTENTION</a:t>
            </a:r>
          </a:p>
        </p:txBody>
      </p:sp>
      <p:grpSp>
        <p:nvGrpSpPr>
          <p:cNvPr name="Group 4" id="4"/>
          <p:cNvGrpSpPr/>
          <p:nvPr/>
        </p:nvGrpSpPr>
        <p:grpSpPr>
          <a:xfrm rot="0">
            <a:off x="6616274" y="7791190"/>
            <a:ext cx="5055451" cy="997612"/>
            <a:chOff x="0" y="0"/>
            <a:chExt cx="1331477" cy="262745"/>
          </a:xfrm>
        </p:grpSpPr>
        <p:sp>
          <p:nvSpPr>
            <p:cNvPr name="Freeform 5" id="5"/>
            <p:cNvSpPr/>
            <p:nvPr/>
          </p:nvSpPr>
          <p:spPr>
            <a:xfrm flipH="false" flipV="false" rot="0">
              <a:off x="0" y="0"/>
              <a:ext cx="1331477" cy="262745"/>
            </a:xfrm>
            <a:custGeom>
              <a:avLst/>
              <a:gdLst/>
              <a:ahLst/>
              <a:cxnLst/>
              <a:rect r="r" b="b" t="t" l="l"/>
              <a:pathLst>
                <a:path h="262745" w="1331477">
                  <a:moveTo>
                    <a:pt x="131373" y="0"/>
                  </a:moveTo>
                  <a:lnTo>
                    <a:pt x="1200104" y="0"/>
                  </a:lnTo>
                  <a:cubicBezTo>
                    <a:pt x="1272659" y="0"/>
                    <a:pt x="1331477" y="58818"/>
                    <a:pt x="1331477" y="131373"/>
                  </a:cubicBezTo>
                  <a:lnTo>
                    <a:pt x="1331477" y="131373"/>
                  </a:lnTo>
                  <a:cubicBezTo>
                    <a:pt x="1331477" y="203928"/>
                    <a:pt x="1272659" y="262745"/>
                    <a:pt x="1200104" y="262745"/>
                  </a:cubicBezTo>
                  <a:lnTo>
                    <a:pt x="131373" y="262745"/>
                  </a:lnTo>
                  <a:cubicBezTo>
                    <a:pt x="58818" y="262745"/>
                    <a:pt x="0" y="203928"/>
                    <a:pt x="0" y="131373"/>
                  </a:cubicBezTo>
                  <a:lnTo>
                    <a:pt x="0" y="131373"/>
                  </a:lnTo>
                  <a:cubicBezTo>
                    <a:pt x="0" y="58818"/>
                    <a:pt x="58818" y="0"/>
                    <a:pt x="131373" y="0"/>
                  </a:cubicBezTo>
                  <a:close/>
                </a:path>
              </a:pathLst>
            </a:custGeom>
            <a:solidFill>
              <a:srgbClr val="000000">
                <a:alpha val="0"/>
              </a:srgbClr>
            </a:solidFill>
            <a:ln w="38100" cap="rnd">
              <a:solidFill>
                <a:srgbClr val="FD696E"/>
              </a:solidFill>
              <a:prstDash val="solid"/>
              <a:round/>
            </a:ln>
          </p:spPr>
        </p:sp>
        <p:sp>
          <p:nvSpPr>
            <p:cNvPr name="TextBox 6" id="6"/>
            <p:cNvSpPr txBox="true"/>
            <p:nvPr/>
          </p:nvSpPr>
          <p:spPr>
            <a:xfrm>
              <a:off x="0" y="-66675"/>
              <a:ext cx="1331477" cy="329420"/>
            </a:xfrm>
            <a:prstGeom prst="rect">
              <a:avLst/>
            </a:prstGeom>
          </p:spPr>
          <p:txBody>
            <a:bodyPr anchor="ctr" rtlCol="false" tIns="50800" lIns="50800" bIns="50800" rIns="50800"/>
            <a:lstStyle/>
            <a:p>
              <a:pPr algn="ctr">
                <a:lnSpc>
                  <a:spcPts val="3295"/>
                </a:lnSpc>
              </a:pPr>
            </a:p>
          </p:txBody>
        </p:sp>
      </p:grpSp>
      <p:sp>
        <p:nvSpPr>
          <p:cNvPr name="AutoShape 7" id="7"/>
          <p:cNvSpPr/>
          <p:nvPr/>
        </p:nvSpPr>
        <p:spPr>
          <a:xfrm flipV="true">
            <a:off x="10658318" y="8289996"/>
            <a:ext cx="596327" cy="0"/>
          </a:xfrm>
          <a:prstGeom prst="line">
            <a:avLst/>
          </a:prstGeom>
          <a:ln cap="flat" w="38100">
            <a:solidFill>
              <a:srgbClr val="FFFFFF"/>
            </a:solidFill>
            <a:prstDash val="solid"/>
            <a:headEnd type="none" len="sm" w="sm"/>
            <a:tailEnd type="arrow" len="sm" w="med"/>
          </a:ln>
        </p:spPr>
      </p:sp>
      <p:sp>
        <p:nvSpPr>
          <p:cNvPr name="Freeform 8" id="8"/>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a:off x="-3041522" y="6344436"/>
            <a:ext cx="6492240" cy="0"/>
          </a:xfrm>
          <a:prstGeom prst="line">
            <a:avLst/>
          </a:prstGeom>
          <a:ln cap="flat" w="38100">
            <a:solidFill>
              <a:srgbClr val="FFFFFF"/>
            </a:solidFill>
            <a:prstDash val="solid"/>
            <a:headEnd type="none" len="sm" w="sm"/>
            <a:tailEnd type="arrow" len="sm" w="med"/>
          </a:ln>
        </p:spPr>
      </p:sp>
      <p:sp>
        <p:nvSpPr>
          <p:cNvPr name="AutoShape 10" id="10"/>
          <p:cNvSpPr/>
          <p:nvPr/>
        </p:nvSpPr>
        <p:spPr>
          <a:xfrm>
            <a:off x="15837969" y="4132494"/>
            <a:ext cx="6492240" cy="0"/>
          </a:xfrm>
          <a:prstGeom prst="line">
            <a:avLst/>
          </a:prstGeom>
          <a:ln cap="flat" w="38100">
            <a:solidFill>
              <a:srgbClr val="FFFFFF"/>
            </a:solidFill>
            <a:prstDash val="solid"/>
            <a:headEnd type="none" len="sm" w="sm"/>
            <a:tailEnd type="arrow" len="sm" w="med"/>
          </a:ln>
        </p:spPr>
      </p:sp>
      <p:sp>
        <p:nvSpPr>
          <p:cNvPr name="Freeform 11" id="11"/>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870891" y="2254953"/>
            <a:ext cx="8546218" cy="613726"/>
          </a:xfrm>
          <a:prstGeom prst="rect">
            <a:avLst/>
          </a:prstGeom>
        </p:spPr>
        <p:txBody>
          <a:bodyPr anchor="t" rtlCol="false" tIns="0" lIns="0" bIns="0" rIns="0">
            <a:spAutoFit/>
          </a:bodyPr>
          <a:lstStyle/>
          <a:p>
            <a:pPr algn="ctr">
              <a:lnSpc>
                <a:spcPts val="5022"/>
              </a:lnSpc>
              <a:spcBef>
                <a:spcPct val="0"/>
              </a:spcBef>
            </a:pPr>
            <a:r>
              <a:rPr lang="en-US" sz="3587" spc="107">
                <a:solidFill>
                  <a:srgbClr val="FFFFFF"/>
                </a:solidFill>
                <a:latin typeface="Roboto Mono"/>
                <a:ea typeface="Roboto Mono"/>
                <a:cs typeface="Roboto Mono"/>
                <a:sym typeface="Roboto Mono"/>
              </a:rPr>
              <a:t>Ransomware Presentation</a:t>
            </a:r>
          </a:p>
        </p:txBody>
      </p:sp>
      <p:sp>
        <p:nvSpPr>
          <p:cNvPr name="TextBox 13" id="13"/>
          <p:cNvSpPr txBox="true"/>
          <p:nvPr/>
        </p:nvSpPr>
        <p:spPr>
          <a:xfrm rot="0">
            <a:off x="6861666" y="7908327"/>
            <a:ext cx="3796652" cy="613726"/>
          </a:xfrm>
          <a:prstGeom prst="rect">
            <a:avLst/>
          </a:prstGeom>
        </p:spPr>
        <p:txBody>
          <a:bodyPr anchor="t" rtlCol="false" tIns="0" lIns="0" bIns="0" rIns="0">
            <a:spAutoFit/>
          </a:bodyPr>
          <a:lstStyle/>
          <a:p>
            <a:pPr algn="ctr" marL="0" indent="0" lvl="0">
              <a:lnSpc>
                <a:spcPts val="5022"/>
              </a:lnSpc>
              <a:spcBef>
                <a:spcPct val="0"/>
              </a:spcBef>
            </a:pPr>
            <a:r>
              <a:rPr lang="en-US" sz="3587" spc="107">
                <a:solidFill>
                  <a:srgbClr val="06C892"/>
                </a:solidFill>
                <a:latin typeface="Roboto Mono"/>
                <a:ea typeface="Roboto Mono"/>
                <a:cs typeface="Roboto Mono"/>
                <a:sym typeface="Roboto Mono"/>
              </a:rPr>
              <a:t>See You Next</a:t>
            </a:r>
          </a:p>
        </p:txBody>
      </p:sp>
      <p:sp>
        <p:nvSpPr>
          <p:cNvPr name="TextBox 14" id="14"/>
          <p:cNvSpPr txBox="true"/>
          <p:nvPr/>
        </p:nvSpPr>
        <p:spPr>
          <a:xfrm rot="0">
            <a:off x="1911936" y="942383"/>
            <a:ext cx="3077564" cy="501592"/>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STEVEN 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9144000" y="5143500"/>
            <a:ext cx="47625" cy="2167168"/>
            <a:chOff x="0" y="0"/>
            <a:chExt cx="12543" cy="570777"/>
          </a:xfrm>
        </p:grpSpPr>
        <p:sp>
          <p:nvSpPr>
            <p:cNvPr name="Freeform 6" id="6"/>
            <p:cNvSpPr/>
            <p:nvPr/>
          </p:nvSpPr>
          <p:spPr>
            <a:xfrm flipH="false" flipV="false" rot="0">
              <a:off x="0" y="0"/>
              <a:ext cx="12543" cy="570777"/>
            </a:xfrm>
            <a:custGeom>
              <a:avLst/>
              <a:gdLst/>
              <a:ahLst/>
              <a:cxnLst/>
              <a:rect r="r" b="b" t="t" l="l"/>
              <a:pathLst>
                <a:path h="570777" w="12543">
                  <a:moveTo>
                    <a:pt x="0" y="0"/>
                  </a:moveTo>
                  <a:lnTo>
                    <a:pt x="12543" y="0"/>
                  </a:lnTo>
                  <a:lnTo>
                    <a:pt x="12543" y="570777"/>
                  </a:lnTo>
                  <a:lnTo>
                    <a:pt x="0" y="570777"/>
                  </a:lnTo>
                  <a:close/>
                </a:path>
              </a:pathLst>
            </a:custGeom>
            <a:solidFill>
              <a:srgbClr val="FD696E"/>
            </a:solidFill>
          </p:spPr>
        </p:sp>
        <p:sp>
          <p:nvSpPr>
            <p:cNvPr name="TextBox 7" id="7"/>
            <p:cNvSpPr txBox="true"/>
            <p:nvPr/>
          </p:nvSpPr>
          <p:spPr>
            <a:xfrm>
              <a:off x="0" y="-38100"/>
              <a:ext cx="12543" cy="608877"/>
            </a:xfrm>
            <a:prstGeom prst="rect">
              <a:avLst/>
            </a:prstGeom>
          </p:spPr>
          <p:txBody>
            <a:bodyPr anchor="ctr" rtlCol="false" tIns="50800" lIns="50800" bIns="50800" rIns="50800"/>
            <a:lstStyle/>
            <a:p>
              <a:pPr algn="ctr">
                <a:lnSpc>
                  <a:spcPts val="3482"/>
                </a:lnSpc>
              </a:pPr>
            </a:p>
          </p:txBody>
        </p:sp>
      </p:grpSp>
      <p:grpSp>
        <p:nvGrpSpPr>
          <p:cNvPr name="Group 8" id="8"/>
          <p:cNvGrpSpPr/>
          <p:nvPr/>
        </p:nvGrpSpPr>
        <p:grpSpPr>
          <a:xfrm rot="0">
            <a:off x="9142370" y="7310668"/>
            <a:ext cx="49255" cy="1066799"/>
            <a:chOff x="0" y="0"/>
            <a:chExt cx="12972" cy="280968"/>
          </a:xfrm>
        </p:grpSpPr>
        <p:sp>
          <p:nvSpPr>
            <p:cNvPr name="Freeform 9" id="9"/>
            <p:cNvSpPr/>
            <p:nvPr/>
          </p:nvSpPr>
          <p:spPr>
            <a:xfrm flipH="false" flipV="false" rot="0">
              <a:off x="0" y="0"/>
              <a:ext cx="12972" cy="280968"/>
            </a:xfrm>
            <a:custGeom>
              <a:avLst/>
              <a:gdLst/>
              <a:ahLst/>
              <a:cxnLst/>
              <a:rect r="r" b="b" t="t" l="l"/>
              <a:pathLst>
                <a:path h="280968" w="12972">
                  <a:moveTo>
                    <a:pt x="0" y="0"/>
                  </a:moveTo>
                  <a:lnTo>
                    <a:pt x="12972" y="0"/>
                  </a:lnTo>
                  <a:lnTo>
                    <a:pt x="12972" y="280968"/>
                  </a:lnTo>
                  <a:lnTo>
                    <a:pt x="0" y="280968"/>
                  </a:lnTo>
                  <a:close/>
                </a:path>
              </a:pathLst>
            </a:custGeom>
            <a:solidFill>
              <a:srgbClr val="FD696E"/>
            </a:solidFill>
          </p:spPr>
        </p:sp>
        <p:sp>
          <p:nvSpPr>
            <p:cNvPr name="TextBox 10" id="10"/>
            <p:cNvSpPr txBox="true"/>
            <p:nvPr/>
          </p:nvSpPr>
          <p:spPr>
            <a:xfrm>
              <a:off x="0" y="-38100"/>
              <a:ext cx="12972" cy="319068"/>
            </a:xfrm>
            <a:prstGeom prst="rect">
              <a:avLst/>
            </a:prstGeom>
          </p:spPr>
          <p:txBody>
            <a:bodyPr anchor="ctr" rtlCol="false" tIns="50800" lIns="50800" bIns="50800" rIns="50800"/>
            <a:lstStyle/>
            <a:p>
              <a:pPr algn="ctr">
                <a:lnSpc>
                  <a:spcPts val="3482"/>
                </a:lnSpc>
              </a:pPr>
            </a:p>
          </p:txBody>
        </p:sp>
      </p:grpSp>
      <p:sp>
        <p:nvSpPr>
          <p:cNvPr name="Freeform 11" id="11"/>
          <p:cNvSpPr/>
          <p:nvPr/>
        </p:nvSpPr>
        <p:spPr>
          <a:xfrm flipH="false" flipV="false" rot="0">
            <a:off x="765995" y="2675222"/>
            <a:ext cx="7777599" cy="6237634"/>
          </a:xfrm>
          <a:custGeom>
            <a:avLst/>
            <a:gdLst/>
            <a:ahLst/>
            <a:cxnLst/>
            <a:rect r="r" b="b" t="t" l="l"/>
            <a:pathLst>
              <a:path h="6237634" w="7777599">
                <a:moveTo>
                  <a:pt x="0" y="0"/>
                </a:moveTo>
                <a:lnTo>
                  <a:pt x="7777599" y="0"/>
                </a:lnTo>
                <a:lnTo>
                  <a:pt x="7777599" y="6237635"/>
                </a:lnTo>
                <a:lnTo>
                  <a:pt x="0" y="62376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874407" y="1027526"/>
            <a:ext cx="3101134" cy="505628"/>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RANSOMWARE</a:t>
            </a:r>
          </a:p>
        </p:txBody>
      </p:sp>
      <p:sp>
        <p:nvSpPr>
          <p:cNvPr name="TextBox 13" id="13"/>
          <p:cNvSpPr txBox="true"/>
          <p:nvPr/>
        </p:nvSpPr>
        <p:spPr>
          <a:xfrm rot="0">
            <a:off x="6483717" y="990600"/>
            <a:ext cx="10775583" cy="413065"/>
          </a:xfrm>
          <a:prstGeom prst="rect">
            <a:avLst/>
          </a:prstGeom>
        </p:spPr>
        <p:txBody>
          <a:bodyPr anchor="t" rtlCol="false" tIns="0" lIns="0" bIns="0" rIns="0">
            <a:spAutoFit/>
          </a:bodyPr>
          <a:lstStyle/>
          <a:p>
            <a:pPr algn="r">
              <a:lnSpc>
                <a:spcPts val="3482"/>
              </a:lnSpc>
              <a:spcBef>
                <a:spcPct val="0"/>
              </a:spcBef>
            </a:pPr>
            <a:r>
              <a:rPr lang="en-US" sz="2487" spc="74" u="sng">
                <a:solidFill>
                  <a:srgbClr val="FFFFFF"/>
                </a:solidFill>
                <a:latin typeface="Roboto Mono"/>
                <a:ea typeface="Roboto Mono"/>
                <a:cs typeface="Roboto Mono"/>
                <a:sym typeface="Roboto Mono"/>
                <a:hlinkClick r:id="rId9" tooltip="https://www.nomoreransom.org/en/decryption-tools.html"/>
              </a:rPr>
              <a:t>https://www.nomoreransom.org/en/decryption-tools.html</a:t>
            </a:r>
          </a:p>
        </p:txBody>
      </p:sp>
      <p:sp>
        <p:nvSpPr>
          <p:cNvPr name="TextBox 14" id="14"/>
          <p:cNvSpPr txBox="true"/>
          <p:nvPr/>
        </p:nvSpPr>
        <p:spPr>
          <a:xfrm rot="0">
            <a:off x="9144000" y="2690274"/>
            <a:ext cx="7294803" cy="2060167"/>
          </a:xfrm>
          <a:prstGeom prst="rect">
            <a:avLst/>
          </a:prstGeom>
        </p:spPr>
        <p:txBody>
          <a:bodyPr anchor="t" rtlCol="false" tIns="0" lIns="0" bIns="0" rIns="0">
            <a:spAutoFit/>
          </a:bodyPr>
          <a:lstStyle/>
          <a:p>
            <a:pPr algn="l" marL="0" indent="0" lvl="0">
              <a:lnSpc>
                <a:spcPts val="8217"/>
              </a:lnSpc>
            </a:pPr>
            <a:r>
              <a:rPr lang="en-US" sz="6178" spc="-481">
                <a:solidFill>
                  <a:srgbClr val="06C892"/>
                </a:solidFill>
                <a:latin typeface="Intro"/>
                <a:ea typeface="Intro"/>
                <a:cs typeface="Intro"/>
                <a:sym typeface="Intro"/>
              </a:rPr>
              <a:t>INTRODUCTION TO RANSOMWARE</a:t>
            </a:r>
          </a:p>
        </p:txBody>
      </p:sp>
      <p:sp>
        <p:nvSpPr>
          <p:cNvPr name="TextBox 15" id="15"/>
          <p:cNvSpPr txBox="true"/>
          <p:nvPr/>
        </p:nvSpPr>
        <p:spPr>
          <a:xfrm rot="0">
            <a:off x="9487863" y="5612920"/>
            <a:ext cx="7637673" cy="2676524"/>
          </a:xfrm>
          <a:prstGeom prst="rect">
            <a:avLst/>
          </a:prstGeom>
        </p:spPr>
        <p:txBody>
          <a:bodyPr anchor="t" rtlCol="false" tIns="0" lIns="0" bIns="0" rIns="0">
            <a:spAutoFit/>
          </a:bodyPr>
          <a:lstStyle/>
          <a:p>
            <a:pPr algn="l">
              <a:lnSpc>
                <a:spcPts val="3000"/>
              </a:lnSpc>
            </a:pPr>
            <a:r>
              <a:rPr lang="en-US" sz="2000">
                <a:solidFill>
                  <a:srgbClr val="FFFFFF">
                    <a:alpha val="57647"/>
                  </a:srgbClr>
                </a:solidFill>
                <a:latin typeface="Poppins"/>
                <a:ea typeface="Poppins"/>
                <a:cs typeface="Poppins"/>
                <a:sym typeface="Poppins"/>
              </a:rPr>
              <a:t>Ransomware is a type of malicious software (malware) designed to block access to a computer system or data until a sum of money, or ransom, is paid. It typically encrypts the victim's files or locks their screen, rendering the system or files inaccessible. Ransomware attacks often demand payment in cryptocurrency to make tracing the perpetrators difficult.</a:t>
            </a:r>
          </a:p>
        </p:txBody>
      </p:sp>
      <p:sp>
        <p:nvSpPr>
          <p:cNvPr name="TextBox 16" id="16"/>
          <p:cNvSpPr txBox="true"/>
          <p:nvPr/>
        </p:nvSpPr>
        <p:spPr>
          <a:xfrm rot="0">
            <a:off x="9487863" y="4965716"/>
            <a:ext cx="5995607" cy="446753"/>
          </a:xfrm>
          <a:prstGeom prst="rect">
            <a:avLst/>
          </a:prstGeom>
        </p:spPr>
        <p:txBody>
          <a:bodyPr anchor="t" rtlCol="false" tIns="0" lIns="0" bIns="0" rIns="0">
            <a:spAutoFit/>
          </a:bodyPr>
          <a:lstStyle/>
          <a:p>
            <a:pPr algn="l" marL="0" indent="0" lvl="0">
              <a:lnSpc>
                <a:spcPts val="3612"/>
              </a:lnSpc>
              <a:spcBef>
                <a:spcPct val="0"/>
              </a:spcBef>
            </a:pPr>
            <a:r>
              <a:rPr lang="en-US" sz="2580" spc="77">
                <a:solidFill>
                  <a:srgbClr val="FFFFFF"/>
                </a:solidFill>
                <a:latin typeface="Roboto Mono"/>
                <a:ea typeface="Roboto Mono"/>
                <a:cs typeface="Roboto Mono"/>
                <a:sym typeface="Roboto Mono"/>
              </a:rPr>
              <a:t>Definition of ransomware</a:t>
            </a:r>
          </a:p>
        </p:txBody>
      </p:sp>
      <p:sp>
        <p:nvSpPr>
          <p:cNvPr name="AutoShape 17" id="17"/>
          <p:cNvSpPr/>
          <p:nvPr/>
        </p:nvSpPr>
        <p:spPr>
          <a:xfrm>
            <a:off x="9191625" y="9239250"/>
            <a:ext cx="8067675"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74407" y="1027526"/>
            <a:ext cx="3101134" cy="505628"/>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MALWARE</a:t>
            </a:r>
          </a:p>
        </p:txBody>
      </p:sp>
      <p:sp>
        <p:nvSpPr>
          <p:cNvPr name="TextBox 6" id="6"/>
          <p:cNvSpPr txBox="true"/>
          <p:nvPr/>
        </p:nvSpPr>
        <p:spPr>
          <a:xfrm rot="0">
            <a:off x="10253863" y="990600"/>
            <a:ext cx="7005437" cy="413065"/>
          </a:xfrm>
          <a:prstGeom prst="rect">
            <a:avLst/>
          </a:prstGeom>
        </p:spPr>
        <p:txBody>
          <a:bodyPr anchor="t" rtlCol="false" tIns="0" lIns="0" bIns="0" rIns="0">
            <a:spAutoFit/>
          </a:bodyPr>
          <a:lstStyle/>
          <a:p>
            <a:pPr algn="r">
              <a:lnSpc>
                <a:spcPts val="3482"/>
              </a:lnSpc>
              <a:spcBef>
                <a:spcPct val="0"/>
              </a:spcBef>
            </a:pPr>
            <a:r>
              <a:rPr lang="en-US" sz="2487" spc="74" u="sng">
                <a:solidFill>
                  <a:srgbClr val="FFFFFF"/>
                </a:solidFill>
                <a:latin typeface="Roboto Mono"/>
                <a:ea typeface="Roboto Mono"/>
                <a:cs typeface="Roboto Mono"/>
                <a:sym typeface="Roboto Mono"/>
                <a:hlinkClick r:id="rId6" tooltip="https://attack.mitre.org/software/"/>
              </a:rPr>
              <a:t>https://attack.mitre.org/software/</a:t>
            </a:r>
          </a:p>
        </p:txBody>
      </p:sp>
      <p:sp>
        <p:nvSpPr>
          <p:cNvPr name="TextBox 7" id="7"/>
          <p:cNvSpPr txBox="true"/>
          <p:nvPr/>
        </p:nvSpPr>
        <p:spPr>
          <a:xfrm rot="0">
            <a:off x="3429843" y="2777125"/>
            <a:ext cx="11009989" cy="1021942"/>
          </a:xfrm>
          <a:prstGeom prst="rect">
            <a:avLst/>
          </a:prstGeom>
        </p:spPr>
        <p:txBody>
          <a:bodyPr anchor="t" rtlCol="false" tIns="0" lIns="0" bIns="0" rIns="0">
            <a:spAutoFit/>
          </a:bodyPr>
          <a:lstStyle/>
          <a:p>
            <a:pPr algn="ctr" marL="0" indent="0" lvl="0">
              <a:lnSpc>
                <a:spcPts val="8217"/>
              </a:lnSpc>
            </a:pPr>
            <a:r>
              <a:rPr lang="en-US" sz="6178" spc="-481">
                <a:solidFill>
                  <a:srgbClr val="06C892"/>
                </a:solidFill>
                <a:latin typeface="Intro"/>
                <a:ea typeface="Intro"/>
                <a:cs typeface="Intro"/>
                <a:sym typeface="Intro"/>
              </a:rPr>
              <a:t>MALWARE EXAMPLES</a:t>
            </a:r>
          </a:p>
        </p:txBody>
      </p:sp>
      <p:grpSp>
        <p:nvGrpSpPr>
          <p:cNvPr name="Group 8" id="8"/>
          <p:cNvGrpSpPr/>
          <p:nvPr/>
        </p:nvGrpSpPr>
        <p:grpSpPr>
          <a:xfrm rot="0">
            <a:off x="1255677" y="4534068"/>
            <a:ext cx="71174" cy="3291643"/>
            <a:chOff x="0" y="0"/>
            <a:chExt cx="18745" cy="866935"/>
          </a:xfrm>
        </p:grpSpPr>
        <p:sp>
          <p:nvSpPr>
            <p:cNvPr name="Freeform 9" id="9"/>
            <p:cNvSpPr/>
            <p:nvPr/>
          </p:nvSpPr>
          <p:spPr>
            <a:xfrm flipH="false" flipV="false" rot="0">
              <a:off x="0" y="0"/>
              <a:ext cx="18745" cy="866935"/>
            </a:xfrm>
            <a:custGeom>
              <a:avLst/>
              <a:gdLst/>
              <a:ahLst/>
              <a:cxnLst/>
              <a:rect r="r" b="b" t="t" l="l"/>
              <a:pathLst>
                <a:path h="866935" w="18745">
                  <a:moveTo>
                    <a:pt x="0" y="0"/>
                  </a:moveTo>
                  <a:lnTo>
                    <a:pt x="18745" y="0"/>
                  </a:lnTo>
                  <a:lnTo>
                    <a:pt x="18745" y="866935"/>
                  </a:lnTo>
                  <a:lnTo>
                    <a:pt x="0" y="866935"/>
                  </a:lnTo>
                  <a:close/>
                </a:path>
              </a:pathLst>
            </a:custGeom>
            <a:solidFill>
              <a:srgbClr val="FD696E"/>
            </a:solidFill>
          </p:spPr>
        </p:sp>
        <p:sp>
          <p:nvSpPr>
            <p:cNvPr name="TextBox 10" id="10"/>
            <p:cNvSpPr txBox="true"/>
            <p:nvPr/>
          </p:nvSpPr>
          <p:spPr>
            <a:xfrm>
              <a:off x="0" y="-38100"/>
              <a:ext cx="18745" cy="905035"/>
            </a:xfrm>
            <a:prstGeom prst="rect">
              <a:avLst/>
            </a:prstGeom>
          </p:spPr>
          <p:txBody>
            <a:bodyPr anchor="ctr" rtlCol="false" tIns="50800" lIns="50800" bIns="50800" rIns="50800"/>
            <a:lstStyle/>
            <a:p>
              <a:pPr algn="ctr">
                <a:lnSpc>
                  <a:spcPts val="3482"/>
                </a:lnSpc>
              </a:pPr>
            </a:p>
          </p:txBody>
        </p:sp>
      </p:grpSp>
      <p:sp>
        <p:nvSpPr>
          <p:cNvPr name="TextBox 11" id="11"/>
          <p:cNvSpPr txBox="true"/>
          <p:nvPr/>
        </p:nvSpPr>
        <p:spPr>
          <a:xfrm rot="0">
            <a:off x="1322107" y="5149187"/>
            <a:ext cx="4612196" cy="2295524"/>
          </a:xfrm>
          <a:prstGeom prst="rect">
            <a:avLst/>
          </a:prstGeom>
        </p:spPr>
        <p:txBody>
          <a:bodyPr anchor="t" rtlCol="false" tIns="0" lIns="0" bIns="0" rIns="0">
            <a:spAutoFit/>
          </a:bodyPr>
          <a:lstStyle/>
          <a:p>
            <a:pPr algn="ctr">
              <a:lnSpc>
                <a:spcPts val="3000"/>
              </a:lnSpc>
            </a:pPr>
            <a:r>
              <a:rPr lang="en-US" sz="2000">
                <a:solidFill>
                  <a:srgbClr val="FFFFFF">
                    <a:alpha val="57647"/>
                  </a:srgbClr>
                </a:solidFill>
                <a:latin typeface="Poppins"/>
                <a:ea typeface="Poppins"/>
                <a:cs typeface="Poppins"/>
                <a:sym typeface="Poppins"/>
              </a:rPr>
              <a:t>BlackCat – also known as “ALPHV”- is a ransomware which uses ransomware-as-a-service model and double ransom schema (encrypted files and stolen file disclosure).</a:t>
            </a:r>
          </a:p>
        </p:txBody>
      </p:sp>
      <p:sp>
        <p:nvSpPr>
          <p:cNvPr name="TextBox 12" id="12"/>
          <p:cNvSpPr txBox="true"/>
          <p:nvPr/>
        </p:nvSpPr>
        <p:spPr>
          <a:xfrm rot="0">
            <a:off x="1599539" y="4543723"/>
            <a:ext cx="4468652" cy="448816"/>
          </a:xfrm>
          <a:prstGeom prst="rect">
            <a:avLst/>
          </a:prstGeom>
        </p:spPr>
        <p:txBody>
          <a:bodyPr anchor="t" rtlCol="false" tIns="0" lIns="0" bIns="0" rIns="0">
            <a:spAutoFit/>
          </a:bodyPr>
          <a:lstStyle/>
          <a:p>
            <a:pPr algn="ctr" marL="0" indent="0" lvl="0">
              <a:lnSpc>
                <a:spcPts val="3612"/>
              </a:lnSpc>
              <a:spcBef>
                <a:spcPct val="0"/>
              </a:spcBef>
            </a:pPr>
            <a:r>
              <a:rPr lang="en-US" sz="2580" spc="77">
                <a:solidFill>
                  <a:srgbClr val="FFFFFF"/>
                </a:solidFill>
                <a:latin typeface="Roboto Mono"/>
                <a:ea typeface="Roboto Mono"/>
                <a:cs typeface="Roboto Mono"/>
                <a:sym typeface="Roboto Mono"/>
              </a:rPr>
              <a:t>Ransomware</a:t>
            </a:r>
          </a:p>
        </p:txBody>
      </p:sp>
      <p:grpSp>
        <p:nvGrpSpPr>
          <p:cNvPr name="Group 13" id="13"/>
          <p:cNvGrpSpPr/>
          <p:nvPr/>
        </p:nvGrpSpPr>
        <p:grpSpPr>
          <a:xfrm rot="0">
            <a:off x="6239103" y="4534068"/>
            <a:ext cx="72704" cy="3291643"/>
            <a:chOff x="0" y="0"/>
            <a:chExt cx="19148" cy="866935"/>
          </a:xfrm>
        </p:grpSpPr>
        <p:sp>
          <p:nvSpPr>
            <p:cNvPr name="Freeform 14" id="14"/>
            <p:cNvSpPr/>
            <p:nvPr/>
          </p:nvSpPr>
          <p:spPr>
            <a:xfrm flipH="false" flipV="false" rot="0">
              <a:off x="0" y="0"/>
              <a:ext cx="19148" cy="866935"/>
            </a:xfrm>
            <a:custGeom>
              <a:avLst/>
              <a:gdLst/>
              <a:ahLst/>
              <a:cxnLst/>
              <a:rect r="r" b="b" t="t" l="l"/>
              <a:pathLst>
                <a:path h="866935" w="19148">
                  <a:moveTo>
                    <a:pt x="0" y="0"/>
                  </a:moveTo>
                  <a:lnTo>
                    <a:pt x="19148" y="0"/>
                  </a:lnTo>
                  <a:lnTo>
                    <a:pt x="19148" y="866935"/>
                  </a:lnTo>
                  <a:lnTo>
                    <a:pt x="0" y="866935"/>
                  </a:lnTo>
                  <a:close/>
                </a:path>
              </a:pathLst>
            </a:custGeom>
            <a:solidFill>
              <a:srgbClr val="FD696E"/>
            </a:solidFill>
          </p:spPr>
        </p:sp>
        <p:sp>
          <p:nvSpPr>
            <p:cNvPr name="TextBox 15" id="15"/>
            <p:cNvSpPr txBox="true"/>
            <p:nvPr/>
          </p:nvSpPr>
          <p:spPr>
            <a:xfrm>
              <a:off x="0" y="-38100"/>
              <a:ext cx="19148" cy="905035"/>
            </a:xfrm>
            <a:prstGeom prst="rect">
              <a:avLst/>
            </a:prstGeom>
          </p:spPr>
          <p:txBody>
            <a:bodyPr anchor="ctr" rtlCol="false" tIns="50800" lIns="50800" bIns="50800" rIns="50800"/>
            <a:lstStyle/>
            <a:p>
              <a:pPr algn="ctr">
                <a:lnSpc>
                  <a:spcPts val="3482"/>
                </a:lnSpc>
              </a:pPr>
            </a:p>
          </p:txBody>
        </p:sp>
      </p:grpSp>
      <p:sp>
        <p:nvSpPr>
          <p:cNvPr name="TextBox 16" id="16"/>
          <p:cNvSpPr txBox="true"/>
          <p:nvPr/>
        </p:nvSpPr>
        <p:spPr>
          <a:xfrm rot="0">
            <a:off x="6581095" y="5149187"/>
            <a:ext cx="4402685" cy="2676524"/>
          </a:xfrm>
          <a:prstGeom prst="rect">
            <a:avLst/>
          </a:prstGeom>
        </p:spPr>
        <p:txBody>
          <a:bodyPr anchor="t" rtlCol="false" tIns="0" lIns="0" bIns="0" rIns="0">
            <a:spAutoFit/>
          </a:bodyPr>
          <a:lstStyle/>
          <a:p>
            <a:pPr algn="ctr">
              <a:lnSpc>
                <a:spcPts val="3000"/>
              </a:lnSpc>
            </a:pPr>
            <a:r>
              <a:rPr lang="en-US" sz="2000">
                <a:solidFill>
                  <a:srgbClr val="FFFFFF">
                    <a:alpha val="57647"/>
                  </a:srgbClr>
                </a:solidFill>
                <a:latin typeface="Poppins"/>
                <a:ea typeface="Poppins"/>
                <a:cs typeface="Poppins"/>
                <a:sym typeface="Poppins"/>
              </a:rPr>
              <a:t>ZingoStealer is an information stealer released by a threat actor known as “Haskers Gang.” The malware leverages Telegram chat features to facilitate malware executable build delivery and data exfiltration</a:t>
            </a:r>
          </a:p>
        </p:txBody>
      </p:sp>
      <p:sp>
        <p:nvSpPr>
          <p:cNvPr name="TextBox 17" id="17"/>
          <p:cNvSpPr txBox="true"/>
          <p:nvPr/>
        </p:nvSpPr>
        <p:spPr>
          <a:xfrm rot="0">
            <a:off x="6581095" y="4543723"/>
            <a:ext cx="4707485" cy="448816"/>
          </a:xfrm>
          <a:prstGeom prst="rect">
            <a:avLst/>
          </a:prstGeom>
        </p:spPr>
        <p:txBody>
          <a:bodyPr anchor="t" rtlCol="false" tIns="0" lIns="0" bIns="0" rIns="0">
            <a:spAutoFit/>
          </a:bodyPr>
          <a:lstStyle/>
          <a:p>
            <a:pPr algn="ctr" marL="0" indent="0" lvl="0">
              <a:lnSpc>
                <a:spcPts val="3612"/>
              </a:lnSpc>
              <a:spcBef>
                <a:spcPct val="0"/>
              </a:spcBef>
            </a:pPr>
            <a:r>
              <a:rPr lang="en-US" sz="2580" spc="77">
                <a:solidFill>
                  <a:srgbClr val="FFFFFF"/>
                </a:solidFill>
                <a:latin typeface="Roboto Mono"/>
                <a:ea typeface="Roboto Mono"/>
                <a:cs typeface="Roboto Mono"/>
                <a:sym typeface="Roboto Mono"/>
              </a:rPr>
              <a:t>Information Stealer</a:t>
            </a:r>
          </a:p>
        </p:txBody>
      </p:sp>
      <p:grpSp>
        <p:nvGrpSpPr>
          <p:cNvPr name="Group 18" id="18"/>
          <p:cNvGrpSpPr/>
          <p:nvPr/>
        </p:nvGrpSpPr>
        <p:grpSpPr>
          <a:xfrm rot="0">
            <a:off x="11288580" y="4534068"/>
            <a:ext cx="47625" cy="3291643"/>
            <a:chOff x="0" y="0"/>
            <a:chExt cx="12543" cy="866935"/>
          </a:xfrm>
        </p:grpSpPr>
        <p:sp>
          <p:nvSpPr>
            <p:cNvPr name="Freeform 19" id="19"/>
            <p:cNvSpPr/>
            <p:nvPr/>
          </p:nvSpPr>
          <p:spPr>
            <a:xfrm flipH="false" flipV="false" rot="0">
              <a:off x="0" y="0"/>
              <a:ext cx="12543" cy="866935"/>
            </a:xfrm>
            <a:custGeom>
              <a:avLst/>
              <a:gdLst/>
              <a:ahLst/>
              <a:cxnLst/>
              <a:rect r="r" b="b" t="t" l="l"/>
              <a:pathLst>
                <a:path h="866935" w="12543">
                  <a:moveTo>
                    <a:pt x="0" y="0"/>
                  </a:moveTo>
                  <a:lnTo>
                    <a:pt x="12543" y="0"/>
                  </a:lnTo>
                  <a:lnTo>
                    <a:pt x="12543" y="866935"/>
                  </a:lnTo>
                  <a:lnTo>
                    <a:pt x="0" y="866935"/>
                  </a:lnTo>
                  <a:close/>
                </a:path>
              </a:pathLst>
            </a:custGeom>
            <a:solidFill>
              <a:srgbClr val="FD696E"/>
            </a:solidFill>
          </p:spPr>
        </p:sp>
        <p:sp>
          <p:nvSpPr>
            <p:cNvPr name="TextBox 20" id="20"/>
            <p:cNvSpPr txBox="true"/>
            <p:nvPr/>
          </p:nvSpPr>
          <p:spPr>
            <a:xfrm>
              <a:off x="0" y="-38100"/>
              <a:ext cx="12543" cy="905035"/>
            </a:xfrm>
            <a:prstGeom prst="rect">
              <a:avLst/>
            </a:prstGeom>
          </p:spPr>
          <p:txBody>
            <a:bodyPr anchor="ctr" rtlCol="false" tIns="50800" lIns="50800" bIns="50800" rIns="50800"/>
            <a:lstStyle/>
            <a:p>
              <a:pPr algn="ctr">
                <a:lnSpc>
                  <a:spcPts val="3482"/>
                </a:lnSpc>
              </a:pPr>
            </a:p>
          </p:txBody>
        </p:sp>
      </p:grpSp>
      <p:sp>
        <p:nvSpPr>
          <p:cNvPr name="TextBox 21" id="21"/>
          <p:cNvSpPr txBox="true"/>
          <p:nvPr/>
        </p:nvSpPr>
        <p:spPr>
          <a:xfrm rot="0">
            <a:off x="12022991" y="5149187"/>
            <a:ext cx="4616913" cy="2295524"/>
          </a:xfrm>
          <a:prstGeom prst="rect">
            <a:avLst/>
          </a:prstGeom>
        </p:spPr>
        <p:txBody>
          <a:bodyPr anchor="t" rtlCol="false" tIns="0" lIns="0" bIns="0" rIns="0">
            <a:spAutoFit/>
          </a:bodyPr>
          <a:lstStyle/>
          <a:p>
            <a:pPr algn="ctr">
              <a:lnSpc>
                <a:spcPts val="3000"/>
              </a:lnSpc>
            </a:pPr>
            <a:r>
              <a:rPr lang="en-US" sz="2000">
                <a:solidFill>
                  <a:srgbClr val="FFFFFF">
                    <a:alpha val="57647"/>
                  </a:srgbClr>
                </a:solidFill>
                <a:latin typeface="Poppins"/>
                <a:ea typeface="Poppins"/>
                <a:cs typeface="Poppins"/>
                <a:sym typeface="Poppins"/>
              </a:rPr>
              <a:t>BumbleBee is a loader that has anti-virtualization checks and loader capabilities. The goal of the malware is to take a foothold in the compromised system to download and execute additional payloads.</a:t>
            </a:r>
          </a:p>
        </p:txBody>
      </p:sp>
      <p:sp>
        <p:nvSpPr>
          <p:cNvPr name="TextBox 22" id="22"/>
          <p:cNvSpPr txBox="true"/>
          <p:nvPr/>
        </p:nvSpPr>
        <p:spPr>
          <a:xfrm rot="0">
            <a:off x="11630572" y="4543723"/>
            <a:ext cx="5401751" cy="448816"/>
          </a:xfrm>
          <a:prstGeom prst="rect">
            <a:avLst/>
          </a:prstGeom>
        </p:spPr>
        <p:txBody>
          <a:bodyPr anchor="t" rtlCol="false" tIns="0" lIns="0" bIns="0" rIns="0">
            <a:spAutoFit/>
          </a:bodyPr>
          <a:lstStyle/>
          <a:p>
            <a:pPr algn="ctr" marL="0" indent="0" lvl="0">
              <a:lnSpc>
                <a:spcPts val="3612"/>
              </a:lnSpc>
              <a:spcBef>
                <a:spcPct val="0"/>
              </a:spcBef>
            </a:pPr>
            <a:r>
              <a:rPr lang="en-US" sz="2580" spc="77">
                <a:solidFill>
                  <a:srgbClr val="FFFFFF"/>
                </a:solidFill>
                <a:latin typeface="Roboto Mono"/>
                <a:ea typeface="Roboto Mono"/>
                <a:cs typeface="Roboto Mono"/>
                <a:sym typeface="Roboto Mono"/>
              </a:rPr>
              <a:t>Loaders</a:t>
            </a:r>
          </a:p>
        </p:txBody>
      </p:sp>
      <p:sp>
        <p:nvSpPr>
          <p:cNvPr name="AutoShape 23" id="23"/>
          <p:cNvSpPr/>
          <p:nvPr/>
        </p:nvSpPr>
        <p:spPr>
          <a:xfrm>
            <a:off x="15218997" y="9239250"/>
            <a:ext cx="2040303" cy="0"/>
          </a:xfrm>
          <a:prstGeom prst="line">
            <a:avLst/>
          </a:prstGeom>
          <a:ln cap="flat" w="38100">
            <a:solidFill>
              <a:srgbClr val="FFFFFF"/>
            </a:solidFill>
            <a:prstDash val="solid"/>
            <a:headEnd type="none" len="sm" w="sm"/>
            <a:tailEnd type="arrow" len="sm" w="med"/>
          </a:ln>
        </p:spPr>
      </p:sp>
      <p:sp>
        <p:nvSpPr>
          <p:cNvPr name="AutoShape 24" id="24"/>
          <p:cNvSpPr/>
          <p:nvPr/>
        </p:nvSpPr>
        <p:spPr>
          <a:xfrm>
            <a:off x="615632" y="3311909"/>
            <a:ext cx="2040303"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31481" y="3525610"/>
            <a:ext cx="16323135" cy="4422524"/>
          </a:xfrm>
          <a:custGeom>
            <a:avLst/>
            <a:gdLst/>
            <a:ahLst/>
            <a:cxnLst/>
            <a:rect r="r" b="b" t="t" l="l"/>
            <a:pathLst>
              <a:path h="4422524" w="16323135">
                <a:moveTo>
                  <a:pt x="0" y="0"/>
                </a:moveTo>
                <a:lnTo>
                  <a:pt x="16323135" y="0"/>
                </a:lnTo>
                <a:lnTo>
                  <a:pt x="16323135" y="4422524"/>
                </a:lnTo>
                <a:lnTo>
                  <a:pt x="0" y="4422524"/>
                </a:lnTo>
                <a:lnTo>
                  <a:pt x="0" y="0"/>
                </a:lnTo>
                <a:close/>
              </a:path>
            </a:pathLst>
          </a:custGeom>
          <a:blipFill>
            <a:blip r:embed="rId7"/>
            <a:stretch>
              <a:fillRect l="0" t="0" r="0" b="0"/>
            </a:stretch>
          </a:blipFill>
        </p:spPr>
      </p:sp>
      <p:sp>
        <p:nvSpPr>
          <p:cNvPr name="TextBox 6" id="6"/>
          <p:cNvSpPr txBox="true"/>
          <p:nvPr/>
        </p:nvSpPr>
        <p:spPr>
          <a:xfrm rot="0">
            <a:off x="1874407" y="1027526"/>
            <a:ext cx="3101134" cy="505628"/>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RANSOMWARE</a:t>
            </a:r>
          </a:p>
        </p:txBody>
      </p:sp>
      <p:sp>
        <p:nvSpPr>
          <p:cNvPr name="TextBox 7" id="7"/>
          <p:cNvSpPr txBox="true"/>
          <p:nvPr/>
        </p:nvSpPr>
        <p:spPr>
          <a:xfrm rot="0">
            <a:off x="8756473" y="2712014"/>
            <a:ext cx="8472204" cy="2060167"/>
          </a:xfrm>
          <a:prstGeom prst="rect">
            <a:avLst/>
          </a:prstGeom>
        </p:spPr>
        <p:txBody>
          <a:bodyPr anchor="t" rtlCol="false" tIns="0" lIns="0" bIns="0" rIns="0">
            <a:spAutoFit/>
          </a:bodyPr>
          <a:lstStyle/>
          <a:p>
            <a:pPr algn="r" marL="0" indent="0" lvl="0">
              <a:lnSpc>
                <a:spcPts val="8217"/>
              </a:lnSpc>
            </a:pPr>
            <a:r>
              <a:rPr lang="en-US" sz="6178" spc="-481">
                <a:solidFill>
                  <a:srgbClr val="06C892"/>
                </a:solidFill>
                <a:latin typeface="Intro"/>
                <a:ea typeface="Intro"/>
                <a:cs typeface="Intro"/>
                <a:sym typeface="Intro"/>
              </a:rPr>
              <a:t>BLACKCAT / ALPHV / NOBERUS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95638" y="2797739"/>
            <a:ext cx="15185201" cy="6695072"/>
          </a:xfrm>
          <a:custGeom>
            <a:avLst/>
            <a:gdLst/>
            <a:ahLst/>
            <a:cxnLst/>
            <a:rect r="r" b="b" t="t" l="l"/>
            <a:pathLst>
              <a:path h="6695072" w="15185201">
                <a:moveTo>
                  <a:pt x="0" y="0"/>
                </a:moveTo>
                <a:lnTo>
                  <a:pt x="15185201" y="0"/>
                </a:lnTo>
                <a:lnTo>
                  <a:pt x="15185201" y="6695072"/>
                </a:lnTo>
                <a:lnTo>
                  <a:pt x="0" y="6695072"/>
                </a:lnTo>
                <a:lnTo>
                  <a:pt x="0" y="0"/>
                </a:lnTo>
                <a:close/>
              </a:path>
            </a:pathLst>
          </a:custGeom>
          <a:blipFill>
            <a:blip r:embed="rId7"/>
            <a:stretch>
              <a:fillRect l="0" t="0" r="0" b="0"/>
            </a:stretch>
          </a:blipFill>
        </p:spPr>
      </p:sp>
      <p:sp>
        <p:nvSpPr>
          <p:cNvPr name="TextBox 6" id="6"/>
          <p:cNvSpPr txBox="true"/>
          <p:nvPr/>
        </p:nvSpPr>
        <p:spPr>
          <a:xfrm rot="0">
            <a:off x="1874407" y="1027526"/>
            <a:ext cx="4740339" cy="505628"/>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INFORMATION STEALERS</a:t>
            </a:r>
          </a:p>
        </p:txBody>
      </p:sp>
      <p:sp>
        <p:nvSpPr>
          <p:cNvPr name="TextBox 7" id="7"/>
          <p:cNvSpPr txBox="true"/>
          <p:nvPr/>
        </p:nvSpPr>
        <p:spPr>
          <a:xfrm rot="0">
            <a:off x="8756473" y="2712014"/>
            <a:ext cx="8472204" cy="1021942"/>
          </a:xfrm>
          <a:prstGeom prst="rect">
            <a:avLst/>
          </a:prstGeom>
        </p:spPr>
        <p:txBody>
          <a:bodyPr anchor="t" rtlCol="false" tIns="0" lIns="0" bIns="0" rIns="0">
            <a:spAutoFit/>
          </a:bodyPr>
          <a:lstStyle/>
          <a:p>
            <a:pPr algn="r" marL="0" indent="0" lvl="0">
              <a:lnSpc>
                <a:spcPts val="8217"/>
              </a:lnSpc>
            </a:pPr>
            <a:r>
              <a:rPr lang="en-US" sz="6178" spc="-481">
                <a:solidFill>
                  <a:srgbClr val="06C892"/>
                </a:solidFill>
                <a:latin typeface="Intro"/>
                <a:ea typeface="Intro"/>
                <a:cs typeface="Intro"/>
                <a:sym typeface="Intro"/>
              </a:rPr>
              <a:t>ZINGOSTEALER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13768" y="3733955"/>
            <a:ext cx="16085410" cy="4507181"/>
          </a:xfrm>
          <a:custGeom>
            <a:avLst/>
            <a:gdLst/>
            <a:ahLst/>
            <a:cxnLst/>
            <a:rect r="r" b="b" t="t" l="l"/>
            <a:pathLst>
              <a:path h="4507181" w="16085410">
                <a:moveTo>
                  <a:pt x="0" y="0"/>
                </a:moveTo>
                <a:lnTo>
                  <a:pt x="16085410" y="0"/>
                </a:lnTo>
                <a:lnTo>
                  <a:pt x="16085410" y="4507181"/>
                </a:lnTo>
                <a:lnTo>
                  <a:pt x="0" y="4507181"/>
                </a:lnTo>
                <a:lnTo>
                  <a:pt x="0" y="0"/>
                </a:lnTo>
                <a:close/>
              </a:path>
            </a:pathLst>
          </a:custGeom>
          <a:blipFill>
            <a:blip r:embed="rId7"/>
            <a:stretch>
              <a:fillRect l="0" t="0" r="0" b="0"/>
            </a:stretch>
          </a:blipFill>
        </p:spPr>
      </p:sp>
      <p:sp>
        <p:nvSpPr>
          <p:cNvPr name="TextBox 6" id="6"/>
          <p:cNvSpPr txBox="true"/>
          <p:nvPr/>
        </p:nvSpPr>
        <p:spPr>
          <a:xfrm rot="0">
            <a:off x="1874407" y="1027526"/>
            <a:ext cx="4384849" cy="505628"/>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LOADERS</a:t>
            </a:r>
          </a:p>
        </p:txBody>
      </p:sp>
      <p:sp>
        <p:nvSpPr>
          <p:cNvPr name="TextBox 7" id="7"/>
          <p:cNvSpPr txBox="true"/>
          <p:nvPr/>
        </p:nvSpPr>
        <p:spPr>
          <a:xfrm rot="0">
            <a:off x="8756473" y="2712014"/>
            <a:ext cx="8472204" cy="1021942"/>
          </a:xfrm>
          <a:prstGeom prst="rect">
            <a:avLst/>
          </a:prstGeom>
        </p:spPr>
        <p:txBody>
          <a:bodyPr anchor="t" rtlCol="false" tIns="0" lIns="0" bIns="0" rIns="0">
            <a:spAutoFit/>
          </a:bodyPr>
          <a:lstStyle/>
          <a:p>
            <a:pPr algn="r" marL="0" indent="0" lvl="0">
              <a:lnSpc>
                <a:spcPts val="8217"/>
              </a:lnSpc>
            </a:pPr>
            <a:r>
              <a:rPr lang="en-US" sz="6178" spc="-481">
                <a:solidFill>
                  <a:srgbClr val="06C892"/>
                </a:solidFill>
                <a:latin typeface="Intro"/>
                <a:ea typeface="Intro"/>
                <a:cs typeface="Intro"/>
                <a:sym typeface="Intro"/>
              </a:rPr>
              <a:t>BUMBLEBEE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74407" y="4429822"/>
            <a:ext cx="67817" cy="3358448"/>
            <a:chOff x="0" y="0"/>
            <a:chExt cx="17861" cy="884529"/>
          </a:xfrm>
        </p:grpSpPr>
        <p:sp>
          <p:nvSpPr>
            <p:cNvPr name="Freeform 6" id="6"/>
            <p:cNvSpPr/>
            <p:nvPr/>
          </p:nvSpPr>
          <p:spPr>
            <a:xfrm flipH="false" flipV="false" rot="0">
              <a:off x="0" y="0"/>
              <a:ext cx="17861" cy="884529"/>
            </a:xfrm>
            <a:custGeom>
              <a:avLst/>
              <a:gdLst/>
              <a:ahLst/>
              <a:cxnLst/>
              <a:rect r="r" b="b" t="t" l="l"/>
              <a:pathLst>
                <a:path h="884529" w="17861">
                  <a:moveTo>
                    <a:pt x="0" y="0"/>
                  </a:moveTo>
                  <a:lnTo>
                    <a:pt x="17861" y="0"/>
                  </a:lnTo>
                  <a:lnTo>
                    <a:pt x="17861" y="884529"/>
                  </a:lnTo>
                  <a:lnTo>
                    <a:pt x="0" y="884529"/>
                  </a:lnTo>
                  <a:close/>
                </a:path>
              </a:pathLst>
            </a:custGeom>
            <a:solidFill>
              <a:srgbClr val="FD696E"/>
            </a:solidFill>
          </p:spPr>
        </p:sp>
        <p:sp>
          <p:nvSpPr>
            <p:cNvPr name="TextBox 7" id="7"/>
            <p:cNvSpPr txBox="true"/>
            <p:nvPr/>
          </p:nvSpPr>
          <p:spPr>
            <a:xfrm>
              <a:off x="0" y="-38100"/>
              <a:ext cx="17861" cy="922629"/>
            </a:xfrm>
            <a:prstGeom prst="rect">
              <a:avLst/>
            </a:prstGeom>
          </p:spPr>
          <p:txBody>
            <a:bodyPr anchor="ctr" rtlCol="false" tIns="50800" lIns="50800" bIns="50800" rIns="50800"/>
            <a:lstStyle/>
            <a:p>
              <a:pPr algn="ctr">
                <a:lnSpc>
                  <a:spcPts val="3482"/>
                </a:lnSpc>
              </a:pPr>
            </a:p>
          </p:txBody>
        </p:sp>
      </p:grpSp>
      <p:grpSp>
        <p:nvGrpSpPr>
          <p:cNvPr name="Group 8" id="8"/>
          <p:cNvGrpSpPr/>
          <p:nvPr/>
        </p:nvGrpSpPr>
        <p:grpSpPr>
          <a:xfrm rot="0">
            <a:off x="6823556" y="4429822"/>
            <a:ext cx="47625" cy="3358448"/>
            <a:chOff x="0" y="0"/>
            <a:chExt cx="12543" cy="884529"/>
          </a:xfrm>
        </p:grpSpPr>
        <p:sp>
          <p:nvSpPr>
            <p:cNvPr name="Freeform 9" id="9"/>
            <p:cNvSpPr/>
            <p:nvPr/>
          </p:nvSpPr>
          <p:spPr>
            <a:xfrm flipH="false" flipV="false" rot="0">
              <a:off x="0" y="0"/>
              <a:ext cx="12543" cy="884529"/>
            </a:xfrm>
            <a:custGeom>
              <a:avLst/>
              <a:gdLst/>
              <a:ahLst/>
              <a:cxnLst/>
              <a:rect r="r" b="b" t="t" l="l"/>
              <a:pathLst>
                <a:path h="884529" w="12543">
                  <a:moveTo>
                    <a:pt x="0" y="0"/>
                  </a:moveTo>
                  <a:lnTo>
                    <a:pt x="12543" y="0"/>
                  </a:lnTo>
                  <a:lnTo>
                    <a:pt x="12543" y="884529"/>
                  </a:lnTo>
                  <a:lnTo>
                    <a:pt x="0" y="884529"/>
                  </a:lnTo>
                  <a:close/>
                </a:path>
              </a:pathLst>
            </a:custGeom>
            <a:solidFill>
              <a:srgbClr val="FD696E"/>
            </a:solidFill>
          </p:spPr>
        </p:sp>
        <p:sp>
          <p:nvSpPr>
            <p:cNvPr name="TextBox 10" id="10"/>
            <p:cNvSpPr txBox="true"/>
            <p:nvPr/>
          </p:nvSpPr>
          <p:spPr>
            <a:xfrm>
              <a:off x="0" y="-38100"/>
              <a:ext cx="12543" cy="922629"/>
            </a:xfrm>
            <a:prstGeom prst="rect">
              <a:avLst/>
            </a:prstGeom>
          </p:spPr>
          <p:txBody>
            <a:bodyPr anchor="ctr" rtlCol="false" tIns="50800" lIns="50800" bIns="50800" rIns="50800"/>
            <a:lstStyle/>
            <a:p>
              <a:pPr algn="ctr">
                <a:lnSpc>
                  <a:spcPts val="3482"/>
                </a:lnSpc>
              </a:pPr>
            </a:p>
          </p:txBody>
        </p:sp>
      </p:grpSp>
      <p:sp>
        <p:nvSpPr>
          <p:cNvPr name="Freeform 11" id="11"/>
          <p:cNvSpPr/>
          <p:nvPr/>
        </p:nvSpPr>
        <p:spPr>
          <a:xfrm flipH="false" flipV="false" rot="0">
            <a:off x="11516369" y="2997074"/>
            <a:ext cx="6099574" cy="5727500"/>
          </a:xfrm>
          <a:custGeom>
            <a:avLst/>
            <a:gdLst/>
            <a:ahLst/>
            <a:cxnLst/>
            <a:rect r="r" b="b" t="t" l="l"/>
            <a:pathLst>
              <a:path h="5727500" w="6099574">
                <a:moveTo>
                  <a:pt x="0" y="0"/>
                </a:moveTo>
                <a:lnTo>
                  <a:pt x="6099575" y="0"/>
                </a:lnTo>
                <a:lnTo>
                  <a:pt x="6099575" y="5727501"/>
                </a:lnTo>
                <a:lnTo>
                  <a:pt x="0" y="57275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874407" y="1027526"/>
            <a:ext cx="3101134" cy="1024013"/>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INITIAL ACCESS &amp; LOADER</a:t>
            </a:r>
          </a:p>
        </p:txBody>
      </p:sp>
      <p:sp>
        <p:nvSpPr>
          <p:cNvPr name="TextBox 13" id="13"/>
          <p:cNvSpPr txBox="true"/>
          <p:nvPr/>
        </p:nvSpPr>
        <p:spPr>
          <a:xfrm rot="0">
            <a:off x="1874407" y="3017995"/>
            <a:ext cx="9641963" cy="1021942"/>
          </a:xfrm>
          <a:prstGeom prst="rect">
            <a:avLst/>
          </a:prstGeom>
        </p:spPr>
        <p:txBody>
          <a:bodyPr anchor="t" rtlCol="false" tIns="0" lIns="0" bIns="0" rIns="0">
            <a:spAutoFit/>
          </a:bodyPr>
          <a:lstStyle/>
          <a:p>
            <a:pPr algn="l" marL="0" indent="0" lvl="0">
              <a:lnSpc>
                <a:spcPts val="8217"/>
              </a:lnSpc>
            </a:pPr>
            <a:r>
              <a:rPr lang="en-US" sz="6178" spc="-481">
                <a:solidFill>
                  <a:srgbClr val="06C892"/>
                </a:solidFill>
                <a:latin typeface="Intro"/>
                <a:ea typeface="Intro"/>
                <a:cs typeface="Intro"/>
                <a:sym typeface="Intro"/>
              </a:rPr>
              <a:t>DEEP DIVES</a:t>
            </a:r>
          </a:p>
        </p:txBody>
      </p:sp>
      <p:sp>
        <p:nvSpPr>
          <p:cNvPr name="TextBox 14" id="14"/>
          <p:cNvSpPr txBox="true"/>
          <p:nvPr/>
        </p:nvSpPr>
        <p:spPr>
          <a:xfrm rot="0">
            <a:off x="2218270" y="5111746"/>
            <a:ext cx="4053676" cy="1152524"/>
          </a:xfrm>
          <a:prstGeom prst="rect">
            <a:avLst/>
          </a:prstGeom>
        </p:spPr>
        <p:txBody>
          <a:bodyPr anchor="t" rtlCol="false" tIns="0" lIns="0" bIns="0" rIns="0">
            <a:spAutoFit/>
          </a:bodyPr>
          <a:lstStyle/>
          <a:p>
            <a:pPr algn="l">
              <a:lnSpc>
                <a:spcPts val="3000"/>
              </a:lnSpc>
            </a:pPr>
            <a:r>
              <a:rPr lang="en-US" sz="2000">
                <a:solidFill>
                  <a:srgbClr val="FFFFFF">
                    <a:alpha val="57647"/>
                  </a:srgbClr>
                </a:solidFill>
                <a:latin typeface="Poppins"/>
                <a:ea typeface="Poppins"/>
                <a:cs typeface="Poppins"/>
                <a:sym typeface="Poppins"/>
              </a:rPr>
              <a:t>Rubeus is a C# toolset for raw Kerberos interaction and abuses.</a:t>
            </a:r>
          </a:p>
        </p:txBody>
      </p:sp>
      <p:sp>
        <p:nvSpPr>
          <p:cNvPr name="TextBox 15" id="15"/>
          <p:cNvSpPr txBox="true"/>
          <p:nvPr/>
        </p:nvSpPr>
        <p:spPr>
          <a:xfrm rot="0">
            <a:off x="2218270" y="4506282"/>
            <a:ext cx="1735337" cy="446753"/>
          </a:xfrm>
          <a:prstGeom prst="rect">
            <a:avLst/>
          </a:prstGeom>
        </p:spPr>
        <p:txBody>
          <a:bodyPr anchor="t" rtlCol="false" tIns="0" lIns="0" bIns="0" rIns="0">
            <a:spAutoFit/>
          </a:bodyPr>
          <a:lstStyle/>
          <a:p>
            <a:pPr algn="l" marL="0" indent="0" lvl="0">
              <a:lnSpc>
                <a:spcPts val="3612"/>
              </a:lnSpc>
              <a:spcBef>
                <a:spcPct val="0"/>
              </a:spcBef>
            </a:pPr>
            <a:r>
              <a:rPr lang="en-US" sz="2580" spc="77">
                <a:solidFill>
                  <a:srgbClr val="FFFFFF"/>
                </a:solidFill>
                <a:latin typeface="Roboto Mono"/>
                <a:ea typeface="Roboto Mono"/>
                <a:cs typeface="Roboto Mono"/>
                <a:sym typeface="Roboto Mono"/>
              </a:rPr>
              <a:t>Rubeus</a:t>
            </a:r>
          </a:p>
        </p:txBody>
      </p:sp>
      <p:sp>
        <p:nvSpPr>
          <p:cNvPr name="TextBox 16" id="16"/>
          <p:cNvSpPr txBox="true"/>
          <p:nvPr/>
        </p:nvSpPr>
        <p:spPr>
          <a:xfrm rot="0">
            <a:off x="7167419" y="5111746"/>
            <a:ext cx="4053676" cy="2676524"/>
          </a:xfrm>
          <a:prstGeom prst="rect">
            <a:avLst/>
          </a:prstGeom>
        </p:spPr>
        <p:txBody>
          <a:bodyPr anchor="t" rtlCol="false" tIns="0" lIns="0" bIns="0" rIns="0">
            <a:spAutoFit/>
          </a:bodyPr>
          <a:lstStyle/>
          <a:p>
            <a:pPr algn="l">
              <a:lnSpc>
                <a:spcPts val="3000"/>
              </a:lnSpc>
            </a:pPr>
            <a:r>
              <a:rPr lang="en-US" sz="2000">
                <a:solidFill>
                  <a:srgbClr val="FFFFFF">
                    <a:alpha val="57647"/>
                  </a:srgbClr>
                </a:solidFill>
                <a:latin typeface="Poppins"/>
                <a:ea typeface="Poppins"/>
                <a:cs typeface="Poppins"/>
                <a:sym typeface="Poppins"/>
              </a:rPr>
              <a:t>Malware tool designed to deliver and execute malware on a system while evading detection by security software such as antivirus programs and intrusion detection systems.</a:t>
            </a:r>
          </a:p>
          <a:p>
            <a:pPr algn="l">
              <a:lnSpc>
                <a:spcPts val="3000"/>
              </a:lnSpc>
            </a:pPr>
          </a:p>
        </p:txBody>
      </p:sp>
      <p:sp>
        <p:nvSpPr>
          <p:cNvPr name="TextBox 17" id="17"/>
          <p:cNvSpPr txBox="true"/>
          <p:nvPr/>
        </p:nvSpPr>
        <p:spPr>
          <a:xfrm rot="0">
            <a:off x="7167419" y="4506282"/>
            <a:ext cx="2366488" cy="446753"/>
          </a:xfrm>
          <a:prstGeom prst="rect">
            <a:avLst/>
          </a:prstGeom>
        </p:spPr>
        <p:txBody>
          <a:bodyPr anchor="t" rtlCol="false" tIns="0" lIns="0" bIns="0" rIns="0">
            <a:spAutoFit/>
          </a:bodyPr>
          <a:lstStyle/>
          <a:p>
            <a:pPr algn="l" marL="0" indent="0" lvl="0">
              <a:lnSpc>
                <a:spcPts val="3612"/>
              </a:lnSpc>
              <a:spcBef>
                <a:spcPct val="0"/>
              </a:spcBef>
            </a:pPr>
            <a:r>
              <a:rPr lang="en-US" sz="2580" spc="77">
                <a:solidFill>
                  <a:srgbClr val="FFFFFF"/>
                </a:solidFill>
                <a:latin typeface="Roboto Mono"/>
                <a:ea typeface="Roboto Mono"/>
                <a:cs typeface="Roboto Mono"/>
                <a:sym typeface="Roboto Mono"/>
              </a:rPr>
              <a:t>FUD-Loader</a:t>
            </a:r>
          </a:p>
        </p:txBody>
      </p:sp>
      <p:sp>
        <p:nvSpPr>
          <p:cNvPr name="AutoShape 18" id="18"/>
          <p:cNvSpPr/>
          <p:nvPr/>
        </p:nvSpPr>
        <p:spPr>
          <a:xfrm>
            <a:off x="-2538633" y="9239250"/>
            <a:ext cx="6492240"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874407" y="4429822"/>
            <a:ext cx="67817" cy="3358448"/>
            <a:chOff x="0" y="0"/>
            <a:chExt cx="17861" cy="884529"/>
          </a:xfrm>
        </p:grpSpPr>
        <p:sp>
          <p:nvSpPr>
            <p:cNvPr name="Freeform 6" id="6"/>
            <p:cNvSpPr/>
            <p:nvPr/>
          </p:nvSpPr>
          <p:spPr>
            <a:xfrm flipH="false" flipV="false" rot="0">
              <a:off x="0" y="0"/>
              <a:ext cx="17861" cy="884529"/>
            </a:xfrm>
            <a:custGeom>
              <a:avLst/>
              <a:gdLst/>
              <a:ahLst/>
              <a:cxnLst/>
              <a:rect r="r" b="b" t="t" l="l"/>
              <a:pathLst>
                <a:path h="884529" w="17861">
                  <a:moveTo>
                    <a:pt x="0" y="0"/>
                  </a:moveTo>
                  <a:lnTo>
                    <a:pt x="17861" y="0"/>
                  </a:lnTo>
                  <a:lnTo>
                    <a:pt x="17861" y="884529"/>
                  </a:lnTo>
                  <a:lnTo>
                    <a:pt x="0" y="884529"/>
                  </a:lnTo>
                  <a:close/>
                </a:path>
              </a:pathLst>
            </a:custGeom>
            <a:solidFill>
              <a:srgbClr val="FD696E"/>
            </a:solidFill>
          </p:spPr>
        </p:sp>
        <p:sp>
          <p:nvSpPr>
            <p:cNvPr name="TextBox 7" id="7"/>
            <p:cNvSpPr txBox="true"/>
            <p:nvPr/>
          </p:nvSpPr>
          <p:spPr>
            <a:xfrm>
              <a:off x="0" y="-38100"/>
              <a:ext cx="17861" cy="922629"/>
            </a:xfrm>
            <a:prstGeom prst="rect">
              <a:avLst/>
            </a:prstGeom>
          </p:spPr>
          <p:txBody>
            <a:bodyPr anchor="ctr" rtlCol="false" tIns="50800" lIns="50800" bIns="50800" rIns="50800"/>
            <a:lstStyle/>
            <a:p>
              <a:pPr algn="ctr">
                <a:lnSpc>
                  <a:spcPts val="3482"/>
                </a:lnSpc>
              </a:pPr>
            </a:p>
          </p:txBody>
        </p:sp>
      </p:grpSp>
      <p:grpSp>
        <p:nvGrpSpPr>
          <p:cNvPr name="Group 8" id="8"/>
          <p:cNvGrpSpPr/>
          <p:nvPr/>
        </p:nvGrpSpPr>
        <p:grpSpPr>
          <a:xfrm rot="0">
            <a:off x="6823556" y="4429822"/>
            <a:ext cx="47625" cy="3358448"/>
            <a:chOff x="0" y="0"/>
            <a:chExt cx="12543" cy="884529"/>
          </a:xfrm>
        </p:grpSpPr>
        <p:sp>
          <p:nvSpPr>
            <p:cNvPr name="Freeform 9" id="9"/>
            <p:cNvSpPr/>
            <p:nvPr/>
          </p:nvSpPr>
          <p:spPr>
            <a:xfrm flipH="false" flipV="false" rot="0">
              <a:off x="0" y="0"/>
              <a:ext cx="12543" cy="884529"/>
            </a:xfrm>
            <a:custGeom>
              <a:avLst/>
              <a:gdLst/>
              <a:ahLst/>
              <a:cxnLst/>
              <a:rect r="r" b="b" t="t" l="l"/>
              <a:pathLst>
                <a:path h="884529" w="12543">
                  <a:moveTo>
                    <a:pt x="0" y="0"/>
                  </a:moveTo>
                  <a:lnTo>
                    <a:pt x="12543" y="0"/>
                  </a:lnTo>
                  <a:lnTo>
                    <a:pt x="12543" y="884529"/>
                  </a:lnTo>
                  <a:lnTo>
                    <a:pt x="0" y="884529"/>
                  </a:lnTo>
                  <a:close/>
                </a:path>
              </a:pathLst>
            </a:custGeom>
            <a:solidFill>
              <a:srgbClr val="FD696E"/>
            </a:solidFill>
          </p:spPr>
        </p:sp>
        <p:sp>
          <p:nvSpPr>
            <p:cNvPr name="TextBox 10" id="10"/>
            <p:cNvSpPr txBox="true"/>
            <p:nvPr/>
          </p:nvSpPr>
          <p:spPr>
            <a:xfrm>
              <a:off x="0" y="-38100"/>
              <a:ext cx="12543" cy="922629"/>
            </a:xfrm>
            <a:prstGeom prst="rect">
              <a:avLst/>
            </a:prstGeom>
          </p:spPr>
          <p:txBody>
            <a:bodyPr anchor="ctr" rtlCol="false" tIns="50800" lIns="50800" bIns="50800" rIns="50800"/>
            <a:lstStyle/>
            <a:p>
              <a:pPr algn="ctr">
                <a:lnSpc>
                  <a:spcPts val="3482"/>
                </a:lnSpc>
              </a:pPr>
            </a:p>
          </p:txBody>
        </p:sp>
      </p:grpSp>
      <p:sp>
        <p:nvSpPr>
          <p:cNvPr name="Freeform 11" id="11"/>
          <p:cNvSpPr/>
          <p:nvPr/>
        </p:nvSpPr>
        <p:spPr>
          <a:xfrm flipH="false" flipV="false" rot="0">
            <a:off x="11516369" y="2997074"/>
            <a:ext cx="6099574" cy="5727500"/>
          </a:xfrm>
          <a:custGeom>
            <a:avLst/>
            <a:gdLst/>
            <a:ahLst/>
            <a:cxnLst/>
            <a:rect r="r" b="b" t="t" l="l"/>
            <a:pathLst>
              <a:path h="5727500" w="6099574">
                <a:moveTo>
                  <a:pt x="0" y="0"/>
                </a:moveTo>
                <a:lnTo>
                  <a:pt x="6099575" y="0"/>
                </a:lnTo>
                <a:lnTo>
                  <a:pt x="6099575" y="5727501"/>
                </a:lnTo>
                <a:lnTo>
                  <a:pt x="0" y="57275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874407" y="1027526"/>
            <a:ext cx="4621842" cy="1024013"/>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INFOSTEALER &amp; COMMAND/CONTROL (C2)</a:t>
            </a:r>
          </a:p>
        </p:txBody>
      </p:sp>
      <p:sp>
        <p:nvSpPr>
          <p:cNvPr name="TextBox 13" id="13"/>
          <p:cNvSpPr txBox="true"/>
          <p:nvPr/>
        </p:nvSpPr>
        <p:spPr>
          <a:xfrm rot="0">
            <a:off x="1874407" y="3017995"/>
            <a:ext cx="9641963" cy="1021942"/>
          </a:xfrm>
          <a:prstGeom prst="rect">
            <a:avLst/>
          </a:prstGeom>
        </p:spPr>
        <p:txBody>
          <a:bodyPr anchor="t" rtlCol="false" tIns="0" lIns="0" bIns="0" rIns="0">
            <a:spAutoFit/>
          </a:bodyPr>
          <a:lstStyle/>
          <a:p>
            <a:pPr algn="l" marL="0" indent="0" lvl="0">
              <a:lnSpc>
                <a:spcPts val="8217"/>
              </a:lnSpc>
            </a:pPr>
            <a:r>
              <a:rPr lang="en-US" sz="6178" spc="-481">
                <a:solidFill>
                  <a:srgbClr val="06C892"/>
                </a:solidFill>
                <a:latin typeface="Intro"/>
                <a:ea typeface="Intro"/>
                <a:cs typeface="Intro"/>
                <a:sym typeface="Intro"/>
              </a:rPr>
              <a:t>DEEP DIVES</a:t>
            </a:r>
          </a:p>
        </p:txBody>
      </p:sp>
      <p:sp>
        <p:nvSpPr>
          <p:cNvPr name="TextBox 14" id="14"/>
          <p:cNvSpPr txBox="true"/>
          <p:nvPr/>
        </p:nvSpPr>
        <p:spPr>
          <a:xfrm rot="0">
            <a:off x="2218270" y="5111746"/>
            <a:ext cx="4053676" cy="771524"/>
          </a:xfrm>
          <a:prstGeom prst="rect">
            <a:avLst/>
          </a:prstGeom>
        </p:spPr>
        <p:txBody>
          <a:bodyPr anchor="t" rtlCol="false" tIns="0" lIns="0" bIns="0" rIns="0">
            <a:spAutoFit/>
          </a:bodyPr>
          <a:lstStyle/>
          <a:p>
            <a:pPr algn="l">
              <a:lnSpc>
                <a:spcPts val="3000"/>
              </a:lnSpc>
            </a:pPr>
            <a:r>
              <a:rPr lang="en-US" sz="2000">
                <a:solidFill>
                  <a:srgbClr val="FFFFFF">
                    <a:alpha val="57647"/>
                  </a:srgbClr>
                </a:solidFill>
                <a:latin typeface="Poppins"/>
                <a:ea typeface="Poppins"/>
                <a:cs typeface="Poppins"/>
                <a:sym typeface="Poppins"/>
              </a:rPr>
              <a:t>A simple stealer with sending logs to your EMAIL</a:t>
            </a:r>
          </a:p>
        </p:txBody>
      </p:sp>
      <p:sp>
        <p:nvSpPr>
          <p:cNvPr name="TextBox 15" id="15"/>
          <p:cNvSpPr txBox="true"/>
          <p:nvPr/>
        </p:nvSpPr>
        <p:spPr>
          <a:xfrm rot="0">
            <a:off x="2218270" y="4506282"/>
            <a:ext cx="3354793" cy="446753"/>
          </a:xfrm>
          <a:prstGeom prst="rect">
            <a:avLst/>
          </a:prstGeom>
        </p:spPr>
        <p:txBody>
          <a:bodyPr anchor="t" rtlCol="false" tIns="0" lIns="0" bIns="0" rIns="0">
            <a:spAutoFit/>
          </a:bodyPr>
          <a:lstStyle/>
          <a:p>
            <a:pPr algn="l" marL="0" indent="0" lvl="0">
              <a:lnSpc>
                <a:spcPts val="3612"/>
              </a:lnSpc>
              <a:spcBef>
                <a:spcPct val="0"/>
              </a:spcBef>
            </a:pPr>
            <a:r>
              <a:rPr lang="en-US" sz="2580" spc="77">
                <a:solidFill>
                  <a:srgbClr val="FFFFFF"/>
                </a:solidFill>
                <a:latin typeface="Roboto Mono"/>
                <a:ea typeface="Roboto Mono"/>
                <a:cs typeface="Roboto Mono"/>
                <a:sym typeface="Roboto Mono"/>
              </a:rPr>
              <a:t>SapphireStealer</a:t>
            </a:r>
          </a:p>
        </p:txBody>
      </p:sp>
      <p:sp>
        <p:nvSpPr>
          <p:cNvPr name="TextBox 16" id="16"/>
          <p:cNvSpPr txBox="true"/>
          <p:nvPr/>
        </p:nvSpPr>
        <p:spPr>
          <a:xfrm rot="0">
            <a:off x="7167419" y="5111746"/>
            <a:ext cx="4053676" cy="2676524"/>
          </a:xfrm>
          <a:prstGeom prst="rect">
            <a:avLst/>
          </a:prstGeom>
        </p:spPr>
        <p:txBody>
          <a:bodyPr anchor="t" rtlCol="false" tIns="0" lIns="0" bIns="0" rIns="0">
            <a:spAutoFit/>
          </a:bodyPr>
          <a:lstStyle/>
          <a:p>
            <a:pPr algn="l">
              <a:lnSpc>
                <a:spcPts val="3000"/>
              </a:lnSpc>
            </a:pPr>
            <a:r>
              <a:rPr lang="en-US" sz="2000">
                <a:solidFill>
                  <a:srgbClr val="FFFFFF">
                    <a:alpha val="57647"/>
                  </a:srgbClr>
                </a:solidFill>
                <a:latin typeface="Poppins"/>
                <a:ea typeface="Poppins"/>
                <a:cs typeface="Poppins"/>
                <a:sym typeface="Poppins"/>
              </a:rPr>
              <a:t>Covenant is a .NET C2 framework that aims to highlight the attack surface of .NET, make the use of offensive .NET tradecraft easier, and serve as a collaborative platform for red teamers.</a:t>
            </a:r>
          </a:p>
        </p:txBody>
      </p:sp>
      <p:sp>
        <p:nvSpPr>
          <p:cNvPr name="TextBox 17" id="17"/>
          <p:cNvSpPr txBox="true"/>
          <p:nvPr/>
        </p:nvSpPr>
        <p:spPr>
          <a:xfrm rot="0">
            <a:off x="7167419" y="4506282"/>
            <a:ext cx="2366488" cy="446753"/>
          </a:xfrm>
          <a:prstGeom prst="rect">
            <a:avLst/>
          </a:prstGeom>
        </p:spPr>
        <p:txBody>
          <a:bodyPr anchor="t" rtlCol="false" tIns="0" lIns="0" bIns="0" rIns="0">
            <a:spAutoFit/>
          </a:bodyPr>
          <a:lstStyle/>
          <a:p>
            <a:pPr algn="l" marL="0" indent="0" lvl="0">
              <a:lnSpc>
                <a:spcPts val="3612"/>
              </a:lnSpc>
              <a:spcBef>
                <a:spcPct val="0"/>
              </a:spcBef>
            </a:pPr>
            <a:r>
              <a:rPr lang="en-US" sz="2580" spc="77">
                <a:solidFill>
                  <a:srgbClr val="FFFFFF"/>
                </a:solidFill>
                <a:latin typeface="Roboto Mono"/>
                <a:ea typeface="Roboto Mono"/>
                <a:cs typeface="Roboto Mono"/>
                <a:sym typeface="Roboto Mono"/>
              </a:rPr>
              <a:t>Covenant</a:t>
            </a:r>
          </a:p>
        </p:txBody>
      </p:sp>
      <p:sp>
        <p:nvSpPr>
          <p:cNvPr name="AutoShape 18" id="18"/>
          <p:cNvSpPr/>
          <p:nvPr/>
        </p:nvSpPr>
        <p:spPr>
          <a:xfrm>
            <a:off x="-2538633" y="9239250"/>
            <a:ext cx="6492240"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2626120" y="-1977818"/>
            <a:ext cx="5252241" cy="5244173"/>
          </a:xfrm>
          <a:custGeom>
            <a:avLst/>
            <a:gdLst/>
            <a:ahLst/>
            <a:cxnLst/>
            <a:rect r="r" b="b" t="t" l="l"/>
            <a:pathLst>
              <a:path h="5244173" w="5252241">
                <a:moveTo>
                  <a:pt x="0" y="0"/>
                </a:moveTo>
                <a:lnTo>
                  <a:pt x="5252240" y="0"/>
                </a:lnTo>
                <a:lnTo>
                  <a:pt x="5252240" y="5244172"/>
                </a:lnTo>
                <a:lnTo>
                  <a:pt x="0" y="5244172"/>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80048" y="6316677"/>
            <a:ext cx="7952861" cy="7940645"/>
          </a:xfrm>
          <a:custGeom>
            <a:avLst/>
            <a:gdLst/>
            <a:ahLst/>
            <a:cxnLst/>
            <a:rect r="r" b="b" t="t" l="l"/>
            <a:pathLst>
              <a:path h="7940645" w="7952861">
                <a:moveTo>
                  <a:pt x="0" y="0"/>
                </a:moveTo>
                <a:lnTo>
                  <a:pt x="7952861" y="0"/>
                </a:lnTo>
                <a:lnTo>
                  <a:pt x="7952861" y="7940646"/>
                </a:lnTo>
                <a:lnTo>
                  <a:pt x="0" y="7940646"/>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26071"/>
            <a:ext cx="607083" cy="607083"/>
          </a:xfrm>
          <a:custGeom>
            <a:avLst/>
            <a:gdLst/>
            <a:ahLst/>
            <a:cxnLst/>
            <a:rect r="r" b="b" t="t" l="l"/>
            <a:pathLst>
              <a:path h="607083" w="607083">
                <a:moveTo>
                  <a:pt x="0" y="0"/>
                </a:moveTo>
                <a:lnTo>
                  <a:pt x="607083" y="0"/>
                </a:lnTo>
                <a:lnTo>
                  <a:pt x="607083" y="607083"/>
                </a:lnTo>
                <a:lnTo>
                  <a:pt x="0" y="607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9651676" y="9239250"/>
            <a:ext cx="6492240" cy="0"/>
          </a:xfrm>
          <a:prstGeom prst="line">
            <a:avLst/>
          </a:prstGeom>
          <a:ln cap="flat" w="38100">
            <a:solidFill>
              <a:srgbClr val="FFFFFF"/>
            </a:solidFill>
            <a:prstDash val="solid"/>
            <a:headEnd type="none" len="sm" w="sm"/>
            <a:tailEnd type="arrow" len="sm" w="med"/>
          </a:ln>
        </p:spPr>
      </p:sp>
      <p:grpSp>
        <p:nvGrpSpPr>
          <p:cNvPr name="Group 6" id="6"/>
          <p:cNvGrpSpPr/>
          <p:nvPr/>
        </p:nvGrpSpPr>
        <p:grpSpPr>
          <a:xfrm rot="0">
            <a:off x="9662863" y="3823568"/>
            <a:ext cx="47625" cy="3145944"/>
            <a:chOff x="0" y="0"/>
            <a:chExt cx="12543" cy="828561"/>
          </a:xfrm>
        </p:grpSpPr>
        <p:sp>
          <p:nvSpPr>
            <p:cNvPr name="Freeform 7" id="7"/>
            <p:cNvSpPr/>
            <p:nvPr/>
          </p:nvSpPr>
          <p:spPr>
            <a:xfrm flipH="false" flipV="false" rot="0">
              <a:off x="0" y="0"/>
              <a:ext cx="12543" cy="828561"/>
            </a:xfrm>
            <a:custGeom>
              <a:avLst/>
              <a:gdLst/>
              <a:ahLst/>
              <a:cxnLst/>
              <a:rect r="r" b="b" t="t" l="l"/>
              <a:pathLst>
                <a:path h="828561" w="12543">
                  <a:moveTo>
                    <a:pt x="0" y="0"/>
                  </a:moveTo>
                  <a:lnTo>
                    <a:pt x="12543" y="0"/>
                  </a:lnTo>
                  <a:lnTo>
                    <a:pt x="12543" y="828561"/>
                  </a:lnTo>
                  <a:lnTo>
                    <a:pt x="0" y="828561"/>
                  </a:lnTo>
                  <a:close/>
                </a:path>
              </a:pathLst>
            </a:custGeom>
            <a:solidFill>
              <a:srgbClr val="FD696E"/>
            </a:solidFill>
          </p:spPr>
        </p:sp>
        <p:sp>
          <p:nvSpPr>
            <p:cNvPr name="TextBox 8" id="8"/>
            <p:cNvSpPr txBox="true"/>
            <p:nvPr/>
          </p:nvSpPr>
          <p:spPr>
            <a:xfrm>
              <a:off x="0" y="-38100"/>
              <a:ext cx="12543" cy="866661"/>
            </a:xfrm>
            <a:prstGeom prst="rect">
              <a:avLst/>
            </a:prstGeom>
          </p:spPr>
          <p:txBody>
            <a:bodyPr anchor="ctr" rtlCol="false" tIns="50800" lIns="50800" bIns="50800" rIns="50800"/>
            <a:lstStyle/>
            <a:p>
              <a:pPr algn="ctr">
                <a:lnSpc>
                  <a:spcPts val="3482"/>
                </a:lnSpc>
              </a:pPr>
            </a:p>
          </p:txBody>
        </p:sp>
      </p:grpSp>
      <p:sp>
        <p:nvSpPr>
          <p:cNvPr name="Freeform 9" id="9"/>
          <p:cNvSpPr/>
          <p:nvPr/>
        </p:nvSpPr>
        <p:spPr>
          <a:xfrm flipH="false" flipV="false" rot="889887">
            <a:off x="1081774" y="2783445"/>
            <a:ext cx="6753348" cy="7843610"/>
          </a:xfrm>
          <a:custGeom>
            <a:avLst/>
            <a:gdLst/>
            <a:ahLst/>
            <a:cxnLst/>
            <a:rect r="r" b="b" t="t" l="l"/>
            <a:pathLst>
              <a:path h="7843610" w="6753348">
                <a:moveTo>
                  <a:pt x="0" y="0"/>
                </a:moveTo>
                <a:lnTo>
                  <a:pt x="6753349" y="0"/>
                </a:lnTo>
                <a:lnTo>
                  <a:pt x="6753349" y="7843610"/>
                </a:lnTo>
                <a:lnTo>
                  <a:pt x="0" y="7843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874407" y="1027526"/>
            <a:ext cx="3101134" cy="505628"/>
          </a:xfrm>
          <a:prstGeom prst="rect">
            <a:avLst/>
          </a:prstGeom>
        </p:spPr>
        <p:txBody>
          <a:bodyPr anchor="t" rtlCol="false" tIns="0" lIns="0" bIns="0" rIns="0">
            <a:spAutoFit/>
          </a:bodyPr>
          <a:lstStyle/>
          <a:p>
            <a:pPr algn="l" marL="0" indent="0" lvl="0">
              <a:lnSpc>
                <a:spcPts val="4096"/>
              </a:lnSpc>
              <a:spcBef>
                <a:spcPct val="0"/>
              </a:spcBef>
            </a:pPr>
            <a:r>
              <a:rPr lang="en-US" sz="3080" spc="-240">
                <a:solidFill>
                  <a:srgbClr val="06C892"/>
                </a:solidFill>
                <a:latin typeface="Intro"/>
                <a:ea typeface="Intro"/>
                <a:cs typeface="Intro"/>
                <a:sym typeface="Intro"/>
              </a:rPr>
              <a:t>DEMO</a:t>
            </a:r>
          </a:p>
        </p:txBody>
      </p:sp>
      <p:sp>
        <p:nvSpPr>
          <p:cNvPr name="TextBox 11" id="11"/>
          <p:cNvSpPr txBox="true"/>
          <p:nvPr/>
        </p:nvSpPr>
        <p:spPr>
          <a:xfrm rot="0">
            <a:off x="9995538" y="990600"/>
            <a:ext cx="7263762" cy="413065"/>
          </a:xfrm>
          <a:prstGeom prst="rect">
            <a:avLst/>
          </a:prstGeom>
        </p:spPr>
        <p:txBody>
          <a:bodyPr anchor="t" rtlCol="false" tIns="0" lIns="0" bIns="0" rIns="0">
            <a:spAutoFit/>
          </a:bodyPr>
          <a:lstStyle/>
          <a:p>
            <a:pPr algn="r">
              <a:lnSpc>
                <a:spcPts val="3482"/>
              </a:lnSpc>
              <a:spcBef>
                <a:spcPct val="0"/>
              </a:spcBef>
            </a:pPr>
            <a:r>
              <a:rPr lang="en-US" sz="2487" spc="74" u="sng">
                <a:solidFill>
                  <a:srgbClr val="FFFFFF"/>
                </a:solidFill>
                <a:latin typeface="Roboto Mono"/>
                <a:ea typeface="Roboto Mono"/>
                <a:cs typeface="Roboto Mono"/>
                <a:sym typeface="Roboto Mono"/>
                <a:hlinkClick r:id="rId8" tooltip="https://github.com/GhostPack/Rubeus"/>
              </a:rPr>
              <a:t>https://github.com/GhostPack/Rubeus</a:t>
            </a:r>
          </a:p>
        </p:txBody>
      </p:sp>
      <p:sp>
        <p:nvSpPr>
          <p:cNvPr name="TextBox 12" id="12"/>
          <p:cNvSpPr txBox="true"/>
          <p:nvPr/>
        </p:nvSpPr>
        <p:spPr>
          <a:xfrm rot="0">
            <a:off x="9674741" y="2480073"/>
            <a:ext cx="7294803" cy="1021942"/>
          </a:xfrm>
          <a:prstGeom prst="rect">
            <a:avLst/>
          </a:prstGeom>
        </p:spPr>
        <p:txBody>
          <a:bodyPr anchor="t" rtlCol="false" tIns="0" lIns="0" bIns="0" rIns="0">
            <a:spAutoFit/>
          </a:bodyPr>
          <a:lstStyle/>
          <a:p>
            <a:pPr algn="l" marL="0" indent="0" lvl="0">
              <a:lnSpc>
                <a:spcPts val="8217"/>
              </a:lnSpc>
            </a:pPr>
            <a:r>
              <a:rPr lang="en-US" sz="6178" spc="-481">
                <a:solidFill>
                  <a:srgbClr val="06C892"/>
                </a:solidFill>
                <a:latin typeface="Intro"/>
                <a:ea typeface="Intro"/>
                <a:cs typeface="Intro"/>
                <a:sym typeface="Intro"/>
              </a:rPr>
              <a:t>RUBEUS</a:t>
            </a:r>
          </a:p>
        </p:txBody>
      </p:sp>
      <p:sp>
        <p:nvSpPr>
          <p:cNvPr name="TextBox 13" id="13"/>
          <p:cNvSpPr txBox="true"/>
          <p:nvPr/>
        </p:nvSpPr>
        <p:spPr>
          <a:xfrm rot="0">
            <a:off x="9995538" y="4292988"/>
            <a:ext cx="5833154" cy="2676524"/>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alpha val="57647"/>
                  </a:srgbClr>
                </a:solidFill>
                <a:latin typeface="Poppins"/>
                <a:ea typeface="Poppins"/>
                <a:cs typeface="Poppins"/>
                <a:sym typeface="Poppins"/>
              </a:rPr>
              <a:t>G</a:t>
            </a:r>
            <a:r>
              <a:rPr lang="en-US" sz="2000">
                <a:solidFill>
                  <a:srgbClr val="FFFFFF">
                    <a:alpha val="57647"/>
                  </a:srgbClr>
                </a:solidFill>
                <a:latin typeface="Poppins"/>
                <a:ea typeface="Poppins"/>
                <a:cs typeface="Poppins"/>
                <a:sym typeface="Poppins"/>
                <a:hlinkClick r:id="rId9" tooltip="https://attack.mitre.org/software/S1071"/>
              </a:rPr>
              <a:t>ather information about domain trusts.</a:t>
            </a:r>
          </a:p>
          <a:p>
            <a:pPr algn="l" marL="431805" indent="-215903" lvl="1">
              <a:lnSpc>
                <a:spcPts val="3000"/>
              </a:lnSpc>
              <a:buFont typeface="Arial"/>
              <a:buChar char="•"/>
            </a:pPr>
            <a:r>
              <a:rPr lang="en-US" sz="2000">
                <a:solidFill>
                  <a:srgbClr val="FFFFFF">
                    <a:alpha val="57647"/>
                  </a:srgbClr>
                </a:solidFill>
                <a:latin typeface="Poppins"/>
                <a:ea typeface="Poppins"/>
                <a:cs typeface="Poppins"/>
                <a:sym typeface="Poppins"/>
              </a:rPr>
              <a:t>Forge a ticket-granting (golden) ticket.</a:t>
            </a:r>
          </a:p>
          <a:p>
            <a:pPr algn="l" marL="431805" indent="-215903" lvl="1">
              <a:lnSpc>
                <a:spcPts val="3000"/>
              </a:lnSpc>
              <a:buFont typeface="Arial"/>
              <a:buChar char="•"/>
            </a:pPr>
            <a:r>
              <a:rPr lang="en-US" sz="2000">
                <a:solidFill>
                  <a:srgbClr val="FFFFFF">
                    <a:alpha val="57647"/>
                  </a:srgbClr>
                </a:solidFill>
                <a:latin typeface="Poppins"/>
                <a:ea typeface="Poppins"/>
                <a:cs typeface="Poppins"/>
                <a:sym typeface="Poppins"/>
              </a:rPr>
              <a:t>Create silver tickets.</a:t>
            </a:r>
          </a:p>
          <a:p>
            <a:pPr algn="l" marL="431805" indent="-215903" lvl="1">
              <a:lnSpc>
                <a:spcPts val="3000"/>
              </a:lnSpc>
              <a:buFont typeface="Arial"/>
              <a:buChar char="•"/>
            </a:pPr>
            <a:r>
              <a:rPr lang="en-US" sz="2000">
                <a:solidFill>
                  <a:srgbClr val="FFFFFF">
                    <a:alpha val="57647"/>
                  </a:srgbClr>
                </a:solidFill>
                <a:latin typeface="Poppins"/>
                <a:ea typeface="Poppins"/>
                <a:cs typeface="Poppins"/>
                <a:sym typeface="Poppins"/>
              </a:rPr>
              <a:t>Kerberoast service tickets.</a:t>
            </a:r>
          </a:p>
          <a:p>
            <a:pPr algn="l" marL="431805" indent="-215903" lvl="1">
              <a:lnSpc>
                <a:spcPts val="3000"/>
              </a:lnSpc>
              <a:buFont typeface="Arial"/>
              <a:buChar char="•"/>
            </a:pPr>
            <a:r>
              <a:rPr lang="en-US" sz="2000">
                <a:solidFill>
                  <a:srgbClr val="FFFFFF">
                    <a:alpha val="57647"/>
                  </a:srgbClr>
                </a:solidFill>
                <a:latin typeface="Poppins"/>
                <a:ea typeface="Poppins"/>
                <a:cs typeface="Poppins"/>
                <a:sym typeface="Poppins"/>
                <a:hlinkClick r:id="rId10" tooltip="https://attack.mitre.org/software/S1071"/>
              </a:rPr>
              <a:t>Rubeus</a:t>
            </a:r>
            <a:r>
              <a:rPr lang="en-US" sz="2000">
                <a:solidFill>
                  <a:srgbClr val="FFFFFF">
                    <a:alpha val="57647"/>
                  </a:srgbClr>
                </a:solidFill>
                <a:latin typeface="Poppins"/>
                <a:ea typeface="Poppins"/>
                <a:cs typeface="Poppins"/>
                <a:sym typeface="Poppins"/>
              </a:rPr>
              <a:t> can reveal the credentials of accounts that have Kerberos pre-authentication disabled.</a:t>
            </a:r>
          </a:p>
        </p:txBody>
      </p:sp>
      <p:sp>
        <p:nvSpPr>
          <p:cNvPr name="TextBox 14" id="14"/>
          <p:cNvSpPr txBox="true"/>
          <p:nvPr/>
        </p:nvSpPr>
        <p:spPr>
          <a:xfrm rot="0">
            <a:off x="9995538" y="3645784"/>
            <a:ext cx="5833154" cy="446753"/>
          </a:xfrm>
          <a:prstGeom prst="rect">
            <a:avLst/>
          </a:prstGeom>
        </p:spPr>
        <p:txBody>
          <a:bodyPr anchor="t" rtlCol="false" tIns="0" lIns="0" bIns="0" rIns="0">
            <a:spAutoFit/>
          </a:bodyPr>
          <a:lstStyle/>
          <a:p>
            <a:pPr algn="l" marL="0" indent="0" lvl="0">
              <a:lnSpc>
                <a:spcPts val="3612"/>
              </a:lnSpc>
              <a:spcBef>
                <a:spcPct val="0"/>
              </a:spcBef>
            </a:pPr>
            <a:r>
              <a:rPr lang="en-US" sz="2580" spc="77">
                <a:solidFill>
                  <a:srgbClr val="FFFFFF"/>
                </a:solidFill>
                <a:latin typeface="Roboto Mono"/>
                <a:ea typeface="Roboto Mono"/>
                <a:cs typeface="Roboto Mono"/>
                <a:sym typeface="Roboto Mono"/>
              </a:rPr>
              <a:t>Rubeus can: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DAGKbY7z5go</dc:identifier>
  <dcterms:modified xsi:type="dcterms:W3CDTF">2011-08-01T06:04:30Z</dcterms:modified>
  <cp:revision>1</cp:revision>
  <dc:title>C#.NET Ransomware Presentation</dc:title>
</cp:coreProperties>
</file>